
<file path=[Content_Types].xml><?xml version="1.0" encoding="utf-8"?>
<Types xmlns="http://schemas.openxmlformats.org/package/2006/content-types">
  <Default Extension="png" ContentType="image/png"/>
  <Default Extension="svg" ContentType="image/svg+xml"/>
  <Default Extension="bin" ContentType="application/vnd.openxmlformats-officedocument.oleObject"/>
  <Default Extension="jpeg" ContentType="image/jpe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7" r:id="rId2"/>
    <p:sldId id="298" r:id="rId3"/>
    <p:sldId id="325" r:id="rId4"/>
    <p:sldId id="346" r:id="rId5"/>
    <p:sldId id="352" r:id="rId6"/>
    <p:sldId id="350" r:id="rId7"/>
    <p:sldId id="324" r:id="rId8"/>
    <p:sldId id="347" r:id="rId9"/>
    <p:sldId id="349" r:id="rId10"/>
    <p:sldId id="353" r:id="rId11"/>
    <p:sldId id="351" r:id="rId12"/>
    <p:sldId id="326" r:id="rId13"/>
    <p:sldId id="348" r:id="rId14"/>
    <p:sldId id="335" r:id="rId15"/>
    <p:sldId id="354" r:id="rId16"/>
    <p:sldId id="337" r:id="rId17"/>
    <p:sldId id="355" r:id="rId18"/>
    <p:sldId id="338" r:id="rId19"/>
    <p:sldId id="336" r:id="rId20"/>
    <p:sldId id="356" r:id="rId21"/>
    <p:sldId id="342" r:id="rId22"/>
    <p:sldId id="357" r:id="rId23"/>
    <p:sldId id="343" r:id="rId24"/>
    <p:sldId id="339" r:id="rId25"/>
    <p:sldId id="358" r:id="rId26"/>
    <p:sldId id="340" r:id="rId27"/>
    <p:sldId id="359" r:id="rId28"/>
    <p:sldId id="341" r:id="rId29"/>
    <p:sldId id="331" r:id="rId30"/>
    <p:sldId id="360" r:id="rId31"/>
    <p:sldId id="344" r:id="rId32"/>
    <p:sldId id="361" r:id="rId33"/>
    <p:sldId id="345" r:id="rId34"/>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138189"/>
    <a:srgbClr val="14444F"/>
    <a:srgbClr val="009999"/>
    <a:srgbClr val="429AA1"/>
    <a:srgbClr val="16161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114" d="100"/>
          <a:sy n="114" d="100"/>
        </p:scale>
        <p:origin x="474" y="114"/>
      </p:cViewPr>
      <p:guideLst>
        <p:guide orient="horz" pos="2160"/>
        <p:guide pos="3840"/>
      </p:guideLst>
    </p:cSldViewPr>
  </p:slideViewPr>
  <p:notesTextViewPr>
    <p:cViewPr>
      <p:scale>
        <a:sx n="1" d="1"/>
        <a:sy n="1" d="1"/>
      </p:scale>
      <p:origin x="0" y="0"/>
    </p:cViewPr>
  </p:notesTextViewPr>
  <p:notesViewPr>
    <p:cSldViewPr snapToGrid="0" showGuides="1">
      <p:cViewPr varScale="1">
        <p:scale>
          <a:sx n="58" d="100"/>
          <a:sy n="58" d="100"/>
        </p:scale>
        <p:origin x="2165" y="6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embeddings/oleObject5.bin"/><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embeddings/oleObject6.bin"/><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7.bin"/><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embeddings/oleObject8.bin"/><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embeddings/oleObject9.bin"/><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oleObject" Target="../embeddings/oleObject2.bin"/><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20.xml"/><Relationship Id="rId1" Type="http://schemas.microsoft.com/office/2011/relationships/chartStyle" Target="style20.xml"/></Relationships>
</file>

<file path=ppt/charts/_rels/chart3.xml.rels><?xml version="1.0" encoding="UTF-8" standalone="yes"?>
<Relationships xmlns="http://schemas.openxmlformats.org/package/2006/relationships"><Relationship Id="rId3" Type="http://schemas.openxmlformats.org/officeDocument/2006/relationships/oleObject" Target="../embeddings/oleObject3.bin"/><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embeddings/oleObject4.bin"/><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баллов.xlsx]Лист1'!$A$2</c:f>
              <c:strCache>
                <c:ptCount val="1"/>
                <c:pt idx="0">
                  <c:v>По России</c:v>
                </c:pt>
              </c:strCache>
            </c:strRef>
          </c:tx>
          <c:spPr>
            <a:solidFill>
              <a:schemeClr val="accent1"/>
            </a:solidFill>
            <a:ln>
              <a:noFill/>
            </a:ln>
            <a:effectLst/>
          </c:spPr>
          <c:invertIfNegative val="0"/>
          <c:cat>
            <c:numRef>
              <c:f>'[Ф4_Распределение первичных баллов.xlsx]Лист1'!$E$1:$W$1</c:f>
              <c:numCache>
                <c:formatCode>General</c:formatCode>
                <c:ptCount val="1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numCache>
            </c:numRef>
          </c:cat>
          <c:val>
            <c:numRef>
              <c:f>'[Ф4_Распределение первичных баллов.xlsx]Лист1'!$E$2:$W$2</c:f>
              <c:numCache>
                <c:formatCode>General</c:formatCode>
                <c:ptCount val="19"/>
                <c:pt idx="0">
                  <c:v>0.2</c:v>
                </c:pt>
                <c:pt idx="1">
                  <c:v>0.4</c:v>
                </c:pt>
                <c:pt idx="2">
                  <c:v>0.9</c:v>
                </c:pt>
                <c:pt idx="3">
                  <c:v>1.4</c:v>
                </c:pt>
                <c:pt idx="4">
                  <c:v>2</c:v>
                </c:pt>
                <c:pt idx="5">
                  <c:v>8.8000000000000007</c:v>
                </c:pt>
                <c:pt idx="6">
                  <c:v>10.9</c:v>
                </c:pt>
                <c:pt idx="7">
                  <c:v>10.6</c:v>
                </c:pt>
                <c:pt idx="8">
                  <c:v>9.9</c:v>
                </c:pt>
                <c:pt idx="9">
                  <c:v>8.1999999999999993</c:v>
                </c:pt>
                <c:pt idx="10">
                  <c:v>12.1</c:v>
                </c:pt>
                <c:pt idx="11">
                  <c:v>9</c:v>
                </c:pt>
                <c:pt idx="12">
                  <c:v>6.9</c:v>
                </c:pt>
                <c:pt idx="13">
                  <c:v>5.2</c:v>
                </c:pt>
                <c:pt idx="14">
                  <c:v>3.9</c:v>
                </c:pt>
                <c:pt idx="15">
                  <c:v>3.9</c:v>
                </c:pt>
                <c:pt idx="16">
                  <c:v>2.9</c:v>
                </c:pt>
                <c:pt idx="17">
                  <c:v>1.7</c:v>
                </c:pt>
                <c:pt idx="18">
                  <c:v>1.1000000000000001</c:v>
                </c:pt>
              </c:numCache>
            </c:numRef>
          </c:val>
          <c:extLst>
            <c:ext xmlns:c16="http://schemas.microsoft.com/office/drawing/2014/chart" uri="{C3380CC4-5D6E-409C-BE32-E72D297353CC}">
              <c16:uniqueId val="{00000000-A722-4AD8-9353-DA2D5614F7F5}"/>
            </c:ext>
          </c:extLst>
        </c:ser>
        <c:ser>
          <c:idx val="1"/>
          <c:order val="1"/>
          <c:tx>
            <c:strRef>
              <c:f>'[Ф4_Распределение первичных баллов.xlsx]Лист1'!$A$3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баллов.xlsx]Лист1'!$E$1:$W$1</c:f>
              <c:numCache>
                <c:formatCode>General</c:formatCode>
                <c:ptCount val="1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numCache>
            </c:numRef>
          </c:cat>
          <c:val>
            <c:numRef>
              <c:f>'[Ф4_Распределение первичных баллов.xlsx]Лист1'!$E$3:$W$3</c:f>
              <c:numCache>
                <c:formatCode>General</c:formatCode>
                <c:ptCount val="19"/>
                <c:pt idx="0">
                  <c:v>0.4</c:v>
                </c:pt>
                <c:pt idx="1">
                  <c:v>0.5</c:v>
                </c:pt>
                <c:pt idx="2">
                  <c:v>0.9</c:v>
                </c:pt>
                <c:pt idx="3">
                  <c:v>1.4</c:v>
                </c:pt>
                <c:pt idx="4">
                  <c:v>1.8</c:v>
                </c:pt>
                <c:pt idx="5">
                  <c:v>12.2</c:v>
                </c:pt>
                <c:pt idx="6">
                  <c:v>11.8</c:v>
                </c:pt>
                <c:pt idx="7">
                  <c:v>11.3</c:v>
                </c:pt>
                <c:pt idx="8">
                  <c:v>9.9</c:v>
                </c:pt>
                <c:pt idx="9">
                  <c:v>9</c:v>
                </c:pt>
                <c:pt idx="10">
                  <c:v>12.3</c:v>
                </c:pt>
                <c:pt idx="11">
                  <c:v>7.4</c:v>
                </c:pt>
                <c:pt idx="12">
                  <c:v>6.3</c:v>
                </c:pt>
                <c:pt idx="13">
                  <c:v>4.7</c:v>
                </c:pt>
                <c:pt idx="14">
                  <c:v>3.1</c:v>
                </c:pt>
                <c:pt idx="15">
                  <c:v>3</c:v>
                </c:pt>
                <c:pt idx="16">
                  <c:v>1.9</c:v>
                </c:pt>
                <c:pt idx="17">
                  <c:v>1.1000000000000001</c:v>
                </c:pt>
                <c:pt idx="18">
                  <c:v>0.7</c:v>
                </c:pt>
              </c:numCache>
            </c:numRef>
          </c:val>
          <c:extLst>
            <c:ext xmlns:c16="http://schemas.microsoft.com/office/drawing/2014/chart" uri="{C3380CC4-5D6E-409C-BE32-E72D297353CC}">
              <c16:uniqueId val="{00000001-A722-4AD8-9353-DA2D5614F7F5}"/>
            </c:ext>
          </c:extLst>
        </c:ser>
        <c:dLbls>
          <c:showLegendKey val="0"/>
          <c:showVal val="0"/>
          <c:showCatName val="0"/>
          <c:showSerName val="0"/>
          <c:showPercent val="0"/>
          <c:showBubbleSize val="0"/>
        </c:dLbls>
        <c:gapWidth val="219"/>
        <c:overlap val="-27"/>
        <c:axId val="286099112"/>
        <c:axId val="286097936"/>
      </c:barChart>
      <c:catAx>
        <c:axId val="286099112"/>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286097936"/>
        <c:crosses val="autoZero"/>
        <c:auto val="1"/>
        <c:lblAlgn val="ctr"/>
        <c:lblOffset val="100"/>
        <c:noMultiLvlLbl val="0"/>
      </c:catAx>
      <c:valAx>
        <c:axId val="286097936"/>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286099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Лист1!$E$1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Лист1!$E$2:$E$35</c:f>
              <c:numCache>
                <c:formatCode>General</c:formatCode>
                <c:ptCount val="34"/>
                <c:pt idx="0">
                  <c:v>3.2</c:v>
                </c:pt>
                <c:pt idx="1">
                  <c:v>2.98</c:v>
                </c:pt>
                <c:pt idx="2">
                  <c:v>0</c:v>
                </c:pt>
                <c:pt idx="3">
                  <c:v>4.41</c:v>
                </c:pt>
                <c:pt idx="4">
                  <c:v>0</c:v>
                </c:pt>
                <c:pt idx="5">
                  <c:v>0</c:v>
                </c:pt>
                <c:pt idx="6">
                  <c:v>0</c:v>
                </c:pt>
                <c:pt idx="7">
                  <c:v>0</c:v>
                </c:pt>
                <c:pt idx="8">
                  <c:v>0</c:v>
                </c:pt>
                <c:pt idx="9">
                  <c:v>0</c:v>
                </c:pt>
                <c:pt idx="10">
                  <c:v>0</c:v>
                </c:pt>
                <c:pt idx="11">
                  <c:v>0</c:v>
                </c:pt>
                <c:pt idx="12">
                  <c:v>20</c:v>
                </c:pt>
                <c:pt idx="13">
                  <c:v>0</c:v>
                </c:pt>
                <c:pt idx="14">
                  <c:v>10.42</c:v>
                </c:pt>
                <c:pt idx="15">
                  <c:v>1.85</c:v>
                </c:pt>
                <c:pt idx="16">
                  <c:v>2.04</c:v>
                </c:pt>
                <c:pt idx="17">
                  <c:v>5.77</c:v>
                </c:pt>
                <c:pt idx="18">
                  <c:v>1.85</c:v>
                </c:pt>
                <c:pt idx="19">
                  <c:v>1.23</c:v>
                </c:pt>
                <c:pt idx="20">
                  <c:v>8.33</c:v>
                </c:pt>
                <c:pt idx="21">
                  <c:v>0</c:v>
                </c:pt>
                <c:pt idx="22">
                  <c:v>10</c:v>
                </c:pt>
                <c:pt idx="23">
                  <c:v>0</c:v>
                </c:pt>
                <c:pt idx="24">
                  <c:v>0</c:v>
                </c:pt>
                <c:pt idx="25">
                  <c:v>1.1100000000000001</c:v>
                </c:pt>
                <c:pt idx="26">
                  <c:v>0</c:v>
                </c:pt>
                <c:pt idx="27">
                  <c:v>0</c:v>
                </c:pt>
                <c:pt idx="28">
                  <c:v>7.32</c:v>
                </c:pt>
                <c:pt idx="29">
                  <c:v>0</c:v>
                </c:pt>
                <c:pt idx="30">
                  <c:v>4.41</c:v>
                </c:pt>
                <c:pt idx="31">
                  <c:v>0</c:v>
                </c:pt>
                <c:pt idx="32">
                  <c:v>0</c:v>
                </c:pt>
                <c:pt idx="33">
                  <c:v>0</c:v>
                </c:pt>
              </c:numCache>
            </c:numRef>
          </c:val>
          <c:extLst>
            <c:ext xmlns:c16="http://schemas.microsoft.com/office/drawing/2014/chart" uri="{C3380CC4-5D6E-409C-BE32-E72D297353CC}">
              <c16:uniqueId val="{00000000-4555-4836-8805-E7AEDF8C93AA}"/>
            </c:ext>
          </c:extLst>
        </c:ser>
        <c:ser>
          <c:idx val="1"/>
          <c:order val="1"/>
          <c:tx>
            <c:strRef>
              <c:f>Лист1!$F$1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Лист1!$F$2:$F$35</c:f>
              <c:numCache>
                <c:formatCode>General</c:formatCode>
                <c:ptCount val="34"/>
                <c:pt idx="0">
                  <c:v>31.29</c:v>
                </c:pt>
                <c:pt idx="1">
                  <c:v>31.01</c:v>
                </c:pt>
                <c:pt idx="2">
                  <c:v>0</c:v>
                </c:pt>
                <c:pt idx="3">
                  <c:v>28.38</c:v>
                </c:pt>
                <c:pt idx="4">
                  <c:v>27.78</c:v>
                </c:pt>
                <c:pt idx="5">
                  <c:v>51.72</c:v>
                </c:pt>
                <c:pt idx="6">
                  <c:v>26.32</c:v>
                </c:pt>
                <c:pt idx="7">
                  <c:v>37.5</c:v>
                </c:pt>
                <c:pt idx="8">
                  <c:v>60</c:v>
                </c:pt>
                <c:pt idx="9">
                  <c:v>56.25</c:v>
                </c:pt>
                <c:pt idx="10">
                  <c:v>25</c:v>
                </c:pt>
                <c:pt idx="11">
                  <c:v>40</c:v>
                </c:pt>
                <c:pt idx="12">
                  <c:v>20</c:v>
                </c:pt>
                <c:pt idx="13">
                  <c:v>41.18</c:v>
                </c:pt>
                <c:pt idx="14">
                  <c:v>56.25</c:v>
                </c:pt>
                <c:pt idx="15">
                  <c:v>33.33</c:v>
                </c:pt>
                <c:pt idx="16">
                  <c:v>20.41</c:v>
                </c:pt>
                <c:pt idx="17">
                  <c:v>44.23</c:v>
                </c:pt>
                <c:pt idx="18">
                  <c:v>42.59</c:v>
                </c:pt>
                <c:pt idx="19">
                  <c:v>22.22</c:v>
                </c:pt>
                <c:pt idx="20">
                  <c:v>66.67</c:v>
                </c:pt>
                <c:pt idx="21">
                  <c:v>17.5</c:v>
                </c:pt>
                <c:pt idx="22">
                  <c:v>10</c:v>
                </c:pt>
                <c:pt idx="23">
                  <c:v>11.54</c:v>
                </c:pt>
                <c:pt idx="24">
                  <c:v>0</c:v>
                </c:pt>
                <c:pt idx="25">
                  <c:v>26.67</c:v>
                </c:pt>
                <c:pt idx="26">
                  <c:v>14.29</c:v>
                </c:pt>
                <c:pt idx="27">
                  <c:v>14.29</c:v>
                </c:pt>
                <c:pt idx="28">
                  <c:v>51.22</c:v>
                </c:pt>
                <c:pt idx="29">
                  <c:v>25</c:v>
                </c:pt>
                <c:pt idx="30">
                  <c:v>41.67</c:v>
                </c:pt>
                <c:pt idx="31">
                  <c:v>20.83</c:v>
                </c:pt>
                <c:pt idx="32">
                  <c:v>11.9</c:v>
                </c:pt>
                <c:pt idx="33">
                  <c:v>35.369999999999997</c:v>
                </c:pt>
              </c:numCache>
            </c:numRef>
          </c:val>
          <c:extLst>
            <c:ext xmlns:c16="http://schemas.microsoft.com/office/drawing/2014/chart" uri="{C3380CC4-5D6E-409C-BE32-E72D297353CC}">
              <c16:uniqueId val="{00000001-4555-4836-8805-E7AEDF8C93AA}"/>
            </c:ext>
          </c:extLst>
        </c:ser>
        <c:ser>
          <c:idx val="2"/>
          <c:order val="2"/>
          <c:tx>
            <c:strRef>
              <c:f>Лист1!$G$1</c:f>
              <c:strCache>
                <c:ptCount val="1"/>
                <c:pt idx="0">
                  <c:v>4</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555-4836-8805-E7AEDF8C93AA}"/>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4555-4836-8805-E7AEDF8C93A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Лист1!$G$2:$G$35</c:f>
              <c:numCache>
                <c:formatCode>General</c:formatCode>
                <c:ptCount val="34"/>
                <c:pt idx="0">
                  <c:v>45.3</c:v>
                </c:pt>
                <c:pt idx="1">
                  <c:v>47.91</c:v>
                </c:pt>
                <c:pt idx="2">
                  <c:v>54.55</c:v>
                </c:pt>
                <c:pt idx="3">
                  <c:v>46.32</c:v>
                </c:pt>
                <c:pt idx="4">
                  <c:v>61.11</c:v>
                </c:pt>
                <c:pt idx="5">
                  <c:v>37.93</c:v>
                </c:pt>
                <c:pt idx="6">
                  <c:v>63.16</c:v>
                </c:pt>
                <c:pt idx="7">
                  <c:v>59.38</c:v>
                </c:pt>
                <c:pt idx="8">
                  <c:v>40</c:v>
                </c:pt>
                <c:pt idx="9">
                  <c:v>31.25</c:v>
                </c:pt>
                <c:pt idx="10">
                  <c:v>75</c:v>
                </c:pt>
                <c:pt idx="11">
                  <c:v>60</c:v>
                </c:pt>
                <c:pt idx="12">
                  <c:v>60</c:v>
                </c:pt>
                <c:pt idx="13">
                  <c:v>52.94</c:v>
                </c:pt>
                <c:pt idx="14">
                  <c:v>22.92</c:v>
                </c:pt>
                <c:pt idx="15">
                  <c:v>42.59</c:v>
                </c:pt>
                <c:pt idx="16">
                  <c:v>63.27</c:v>
                </c:pt>
                <c:pt idx="17">
                  <c:v>28.85</c:v>
                </c:pt>
                <c:pt idx="18">
                  <c:v>44.44</c:v>
                </c:pt>
                <c:pt idx="19">
                  <c:v>67.900000000000006</c:v>
                </c:pt>
                <c:pt idx="20">
                  <c:v>25</c:v>
                </c:pt>
                <c:pt idx="21">
                  <c:v>50</c:v>
                </c:pt>
                <c:pt idx="22">
                  <c:v>70</c:v>
                </c:pt>
                <c:pt idx="23">
                  <c:v>57.69</c:v>
                </c:pt>
                <c:pt idx="24">
                  <c:v>100</c:v>
                </c:pt>
                <c:pt idx="25">
                  <c:v>42.22</c:v>
                </c:pt>
                <c:pt idx="26">
                  <c:v>71.430000000000007</c:v>
                </c:pt>
                <c:pt idx="27">
                  <c:v>50</c:v>
                </c:pt>
                <c:pt idx="28">
                  <c:v>41.46</c:v>
                </c:pt>
                <c:pt idx="29">
                  <c:v>64.290000000000006</c:v>
                </c:pt>
                <c:pt idx="30">
                  <c:v>36.76</c:v>
                </c:pt>
                <c:pt idx="31">
                  <c:v>54.17</c:v>
                </c:pt>
                <c:pt idx="32">
                  <c:v>57.14</c:v>
                </c:pt>
                <c:pt idx="33">
                  <c:v>36.590000000000003</c:v>
                </c:pt>
              </c:numCache>
            </c:numRef>
          </c:val>
          <c:extLst>
            <c:ext xmlns:c16="http://schemas.microsoft.com/office/drawing/2014/chart" uri="{C3380CC4-5D6E-409C-BE32-E72D297353CC}">
              <c16:uniqueId val="{00000004-4555-4836-8805-E7AEDF8C93AA}"/>
            </c:ext>
          </c:extLst>
        </c:ser>
        <c:ser>
          <c:idx val="3"/>
          <c:order val="3"/>
          <c:tx>
            <c:strRef>
              <c:f>Лист1!$H$1</c:f>
              <c:strCache>
                <c:ptCount val="1"/>
                <c:pt idx="0">
                  <c:v>5</c:v>
                </c:pt>
              </c:strCache>
            </c:strRef>
          </c:tx>
          <c:spPr>
            <a:solidFill>
              <a:schemeClr val="accent4">
                <a:alpha val="70000"/>
              </a:schemeClr>
            </a:solidFill>
            <a:ln>
              <a:noFill/>
            </a:ln>
            <a:effectLst/>
          </c:spPr>
          <c:invertIfNegative val="0"/>
          <c:dLbls>
            <c:dLbl>
              <c:idx val="0"/>
              <c:layout>
                <c:manualLayout>
                  <c:x val="1.25588676318424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555-4836-8805-E7AEDF8C93AA}"/>
                </c:ext>
              </c:extLst>
            </c:dLbl>
            <c:dLbl>
              <c:idx val="6"/>
              <c:layout>
                <c:manualLayout>
                  <c:x val="1.255886763184241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555-4836-8805-E7AEDF8C93AA}"/>
                </c:ext>
              </c:extLst>
            </c:dLbl>
            <c:dLbl>
              <c:idx val="22"/>
              <c:layout>
                <c:manualLayout>
                  <c:x val="1.046572302653547E-2"/>
                  <c:y val="-1.93798449612403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555-4836-8805-E7AEDF8C93AA}"/>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Лист1!$A$2:$A$35</c:f>
              <c:strCache>
                <c:ptCount val="34"/>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Дальнереченский муниципальный округ</c:v>
                </c:pt>
                <c:pt idx="14">
                  <c:v>Фокино</c:v>
                </c:pt>
                <c:pt idx="15">
                  <c:v>Михайловский муниципальный округ</c:v>
                </c:pt>
                <c:pt idx="16">
                  <c:v>Пожарский муниципальный округ</c:v>
                </c:pt>
                <c:pt idx="17">
                  <c:v>Муниципальный округ город Партизанск</c:v>
                </c:pt>
                <c:pt idx="18">
                  <c:v>Муниципальный округ Спасск-Дальний</c:v>
                </c:pt>
                <c:pt idx="19">
                  <c:v>Уссурийский городской округ</c:v>
                </c:pt>
                <c:pt idx="20">
                  <c:v>Шкотовский муниципальный округ</c:v>
                </c:pt>
                <c:pt idx="21">
                  <c:v>Кировский муниципальный округ</c:v>
                </c:pt>
                <c:pt idx="22">
                  <c:v>Хорольский муниципальный округ</c:v>
                </c:pt>
                <c:pt idx="23">
                  <c:v>Чугуевский муниципальный округ</c:v>
                </c:pt>
                <c:pt idx="24">
                  <c:v>Тернейский муниципальный округ</c:v>
                </c:pt>
                <c:pt idx="25">
                  <c:v>Арсеньевский городской округ</c:v>
                </c:pt>
                <c:pt idx="26">
                  <c:v>Пограничный муниципальный округ</c:v>
                </c:pt>
                <c:pt idx="27">
                  <c:v>Надеждинский муниципальный район</c:v>
                </c:pt>
                <c:pt idx="28">
                  <c:v>Хасанский муниципальный округ</c:v>
                </c:pt>
                <c:pt idx="29">
                  <c:v>Красноармейский муниципальный округ</c:v>
                </c:pt>
                <c:pt idx="30">
                  <c:v>Находкинский городской округ</c:v>
                </c:pt>
                <c:pt idx="31">
                  <c:v>Дальнегорский муниципальный округ</c:v>
                </c:pt>
                <c:pt idx="32">
                  <c:v>Лесозаводский муниципальный округ</c:v>
                </c:pt>
                <c:pt idx="33">
                  <c:v>Приморский край (региональное подчинение)</c:v>
                </c:pt>
              </c:strCache>
            </c:strRef>
          </c:cat>
          <c:val>
            <c:numRef>
              <c:f>Лист1!$H$2:$H$35</c:f>
              <c:numCache>
                <c:formatCode>General</c:formatCode>
                <c:ptCount val="34"/>
                <c:pt idx="0">
                  <c:v>20.21</c:v>
                </c:pt>
                <c:pt idx="1">
                  <c:v>18.100000000000001</c:v>
                </c:pt>
                <c:pt idx="2">
                  <c:v>45.45</c:v>
                </c:pt>
                <c:pt idx="3">
                  <c:v>20.88</c:v>
                </c:pt>
                <c:pt idx="4">
                  <c:v>11.11</c:v>
                </c:pt>
                <c:pt idx="5">
                  <c:v>10.34</c:v>
                </c:pt>
                <c:pt idx="6">
                  <c:v>10.53</c:v>
                </c:pt>
                <c:pt idx="7">
                  <c:v>3.13</c:v>
                </c:pt>
                <c:pt idx="8">
                  <c:v>0</c:v>
                </c:pt>
                <c:pt idx="9">
                  <c:v>12.5</c:v>
                </c:pt>
                <c:pt idx="10">
                  <c:v>0</c:v>
                </c:pt>
                <c:pt idx="11">
                  <c:v>0</c:v>
                </c:pt>
                <c:pt idx="12">
                  <c:v>0</c:v>
                </c:pt>
                <c:pt idx="13">
                  <c:v>5.88</c:v>
                </c:pt>
                <c:pt idx="14">
                  <c:v>10.42</c:v>
                </c:pt>
                <c:pt idx="15">
                  <c:v>22.22</c:v>
                </c:pt>
                <c:pt idx="16">
                  <c:v>14.29</c:v>
                </c:pt>
                <c:pt idx="17">
                  <c:v>21.15</c:v>
                </c:pt>
                <c:pt idx="18">
                  <c:v>11.11</c:v>
                </c:pt>
                <c:pt idx="19">
                  <c:v>8.64</c:v>
                </c:pt>
                <c:pt idx="20">
                  <c:v>0</c:v>
                </c:pt>
                <c:pt idx="21">
                  <c:v>32.5</c:v>
                </c:pt>
                <c:pt idx="22">
                  <c:v>10</c:v>
                </c:pt>
                <c:pt idx="23">
                  <c:v>30.77</c:v>
                </c:pt>
                <c:pt idx="24">
                  <c:v>0</c:v>
                </c:pt>
                <c:pt idx="25">
                  <c:v>30</c:v>
                </c:pt>
                <c:pt idx="26">
                  <c:v>14.29</c:v>
                </c:pt>
                <c:pt idx="27">
                  <c:v>35.71</c:v>
                </c:pt>
                <c:pt idx="28">
                  <c:v>0</c:v>
                </c:pt>
                <c:pt idx="29">
                  <c:v>10.71</c:v>
                </c:pt>
                <c:pt idx="30">
                  <c:v>17.16</c:v>
                </c:pt>
                <c:pt idx="31">
                  <c:v>25</c:v>
                </c:pt>
                <c:pt idx="32">
                  <c:v>30.95</c:v>
                </c:pt>
                <c:pt idx="33">
                  <c:v>28.05</c:v>
                </c:pt>
              </c:numCache>
            </c:numRef>
          </c:val>
          <c:extLst>
            <c:ext xmlns:c16="http://schemas.microsoft.com/office/drawing/2014/chart" uri="{C3380CC4-5D6E-409C-BE32-E72D297353CC}">
              <c16:uniqueId val="{00000008-4555-4836-8805-E7AEDF8C93AA}"/>
            </c:ext>
          </c:extLst>
        </c:ser>
        <c:dLbls>
          <c:dLblPos val="ctr"/>
          <c:showLegendKey val="0"/>
          <c:showVal val="1"/>
          <c:showCatName val="0"/>
          <c:showSerName val="0"/>
          <c:showPercent val="0"/>
          <c:showBubbleSize val="0"/>
        </c:dLbls>
        <c:gapWidth val="50"/>
        <c:overlap val="100"/>
        <c:axId val="392677512"/>
        <c:axId val="392682216"/>
      </c:barChart>
      <c:catAx>
        <c:axId val="392677512"/>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92682216"/>
        <c:crosses val="autoZero"/>
        <c:auto val="1"/>
        <c:lblAlgn val="ctr"/>
        <c:lblOffset val="100"/>
        <c:noMultiLvlLbl val="0"/>
      </c:catAx>
      <c:valAx>
        <c:axId val="392682216"/>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92677512"/>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результатов.xlsx]Лист1'!$E$1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'[Ф2.2_Достижение планируемых результатов.xlsx]Лист1'!$A$3:$A$12</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'[Ф2.2_Достижение планируемых результатов.xlsx]Лист1'!$E$3:$E$12</c:f>
              <c:numCache>
                <c:formatCode>General</c:formatCode>
                <c:ptCount val="10"/>
                <c:pt idx="0">
                  <c:v>86.13</c:v>
                </c:pt>
                <c:pt idx="1">
                  <c:v>81.5</c:v>
                </c:pt>
                <c:pt idx="2">
                  <c:v>51.3</c:v>
                </c:pt>
                <c:pt idx="3">
                  <c:v>67.959999999999994</c:v>
                </c:pt>
                <c:pt idx="4">
                  <c:v>37.229999999999997</c:v>
                </c:pt>
                <c:pt idx="5">
                  <c:v>70.05</c:v>
                </c:pt>
                <c:pt idx="6">
                  <c:v>63.85</c:v>
                </c:pt>
                <c:pt idx="7">
                  <c:v>76.290000000000006</c:v>
                </c:pt>
                <c:pt idx="8">
                  <c:v>71.48</c:v>
                </c:pt>
                <c:pt idx="9">
                  <c:v>24.1</c:v>
                </c:pt>
              </c:numCache>
            </c:numRef>
          </c:val>
          <c:extLst>
            <c:ext xmlns:c16="http://schemas.microsoft.com/office/drawing/2014/chart" uri="{C3380CC4-5D6E-409C-BE32-E72D297353CC}">
              <c16:uniqueId val="{00000000-CA35-4CAA-9121-921DFE987667}"/>
            </c:ext>
          </c:extLst>
        </c:ser>
        <c:ser>
          <c:idx val="1"/>
          <c:order val="1"/>
          <c:tx>
            <c:strRef>
              <c:f>'[Ф2.2_Достижение планируемых результатов.xlsx]Лист1'!$F$1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'[Ф2.2_Достижение планируемых результатов.xlsx]Лист1'!$A$3:$A$12</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'[Ф2.2_Достижение планируемых результатов.xlsx]Лист1'!$F$3:$F$12</c:f>
              <c:numCache>
                <c:formatCode>General</c:formatCode>
                <c:ptCount val="10"/>
                <c:pt idx="0">
                  <c:v>88.49</c:v>
                </c:pt>
                <c:pt idx="1">
                  <c:v>78.59</c:v>
                </c:pt>
                <c:pt idx="2">
                  <c:v>53.65</c:v>
                </c:pt>
                <c:pt idx="3">
                  <c:v>73.98</c:v>
                </c:pt>
                <c:pt idx="4">
                  <c:v>26.42</c:v>
                </c:pt>
                <c:pt idx="5">
                  <c:v>70.87</c:v>
                </c:pt>
                <c:pt idx="6">
                  <c:v>59.02</c:v>
                </c:pt>
                <c:pt idx="7">
                  <c:v>81.3</c:v>
                </c:pt>
                <c:pt idx="8">
                  <c:v>72.06</c:v>
                </c:pt>
                <c:pt idx="9">
                  <c:v>20.59</c:v>
                </c:pt>
              </c:numCache>
            </c:numRef>
          </c:val>
          <c:extLst>
            <c:ext xmlns:c16="http://schemas.microsoft.com/office/drawing/2014/chart" uri="{C3380CC4-5D6E-409C-BE32-E72D297353CC}">
              <c16:uniqueId val="{00000001-CA35-4CAA-9121-921DFE987667}"/>
            </c:ext>
          </c:extLst>
        </c:ser>
        <c:dLbls>
          <c:dLblPos val="ctr"/>
          <c:showLegendKey val="0"/>
          <c:showVal val="1"/>
          <c:showCatName val="0"/>
          <c:showSerName val="0"/>
          <c:showPercent val="0"/>
          <c:showBubbleSize val="0"/>
        </c:dLbls>
        <c:gapWidth val="100"/>
        <c:overlap val="-24"/>
        <c:axId val="347774248"/>
        <c:axId val="347773072"/>
      </c:barChart>
      <c:catAx>
        <c:axId val="347774248"/>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7773072"/>
        <c:crosses val="autoZero"/>
        <c:auto val="1"/>
        <c:lblAlgn val="ctr"/>
        <c:lblOffset val="100"/>
        <c:noMultiLvlLbl val="0"/>
      </c:catAx>
      <c:valAx>
        <c:axId val="3477730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777424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результатов.xlsx]Лист1'!$E$1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'[Ф2.2_Достижение планируемых результатов.xlsx]Лист1'!$A$3:$A$9</c:f>
              <c:numCache>
                <c:formatCode>General</c:formatCode>
                <c:ptCount val="7"/>
                <c:pt idx="0">
                  <c:v>1</c:v>
                </c:pt>
                <c:pt idx="1">
                  <c:v>2</c:v>
                </c:pt>
                <c:pt idx="2">
                  <c:v>3</c:v>
                </c:pt>
                <c:pt idx="3">
                  <c:v>4</c:v>
                </c:pt>
                <c:pt idx="4">
                  <c:v>5</c:v>
                </c:pt>
                <c:pt idx="5">
                  <c:v>6</c:v>
                </c:pt>
                <c:pt idx="6">
                  <c:v>7</c:v>
                </c:pt>
              </c:numCache>
            </c:numRef>
          </c:cat>
          <c:val>
            <c:numRef>
              <c:f>'[Ф2.2_Достижение планируемых результатов.xlsx]Лист1'!$E$3:$E$9</c:f>
              <c:numCache>
                <c:formatCode>General</c:formatCode>
                <c:ptCount val="7"/>
                <c:pt idx="0">
                  <c:v>70</c:v>
                </c:pt>
                <c:pt idx="1">
                  <c:v>78.19</c:v>
                </c:pt>
                <c:pt idx="2">
                  <c:v>84.78</c:v>
                </c:pt>
                <c:pt idx="3">
                  <c:v>87.33</c:v>
                </c:pt>
                <c:pt idx="4">
                  <c:v>78.66</c:v>
                </c:pt>
                <c:pt idx="5">
                  <c:v>39.880000000000003</c:v>
                </c:pt>
                <c:pt idx="6">
                  <c:v>34.33</c:v>
                </c:pt>
              </c:numCache>
            </c:numRef>
          </c:val>
          <c:extLst>
            <c:ext xmlns:c16="http://schemas.microsoft.com/office/drawing/2014/chart" uri="{C3380CC4-5D6E-409C-BE32-E72D297353CC}">
              <c16:uniqueId val="{00000000-63E6-4CBB-A27A-DC3776065B03}"/>
            </c:ext>
          </c:extLst>
        </c:ser>
        <c:ser>
          <c:idx val="1"/>
          <c:order val="1"/>
          <c:tx>
            <c:strRef>
              <c:f>'[Ф2.2_Достижение планируемых результатов.xlsx]Лист1'!$F$1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'[Ф2.2_Достижение планируемых результатов.xlsx]Лист1'!$A$3:$A$9</c:f>
              <c:numCache>
                <c:formatCode>General</c:formatCode>
                <c:ptCount val="7"/>
                <c:pt idx="0">
                  <c:v>1</c:v>
                </c:pt>
                <c:pt idx="1">
                  <c:v>2</c:v>
                </c:pt>
                <c:pt idx="2">
                  <c:v>3</c:v>
                </c:pt>
                <c:pt idx="3">
                  <c:v>4</c:v>
                </c:pt>
                <c:pt idx="4">
                  <c:v>5</c:v>
                </c:pt>
                <c:pt idx="5">
                  <c:v>6</c:v>
                </c:pt>
                <c:pt idx="6">
                  <c:v>7</c:v>
                </c:pt>
              </c:numCache>
            </c:numRef>
          </c:cat>
          <c:val>
            <c:numRef>
              <c:f>'[Ф2.2_Достижение планируемых результатов.xlsx]Лист1'!$F$3:$F$9</c:f>
              <c:numCache>
                <c:formatCode>General</c:formatCode>
                <c:ptCount val="7"/>
                <c:pt idx="0">
                  <c:v>66.2</c:v>
                </c:pt>
                <c:pt idx="1">
                  <c:v>78.05</c:v>
                </c:pt>
                <c:pt idx="2">
                  <c:v>82.58</c:v>
                </c:pt>
                <c:pt idx="3">
                  <c:v>90.24</c:v>
                </c:pt>
                <c:pt idx="4">
                  <c:v>75.959999999999994</c:v>
                </c:pt>
                <c:pt idx="5">
                  <c:v>33.97</c:v>
                </c:pt>
                <c:pt idx="6">
                  <c:v>29.81</c:v>
                </c:pt>
              </c:numCache>
            </c:numRef>
          </c:val>
          <c:extLst>
            <c:ext xmlns:c16="http://schemas.microsoft.com/office/drawing/2014/chart" uri="{C3380CC4-5D6E-409C-BE32-E72D297353CC}">
              <c16:uniqueId val="{00000001-63E6-4CBB-A27A-DC3776065B03}"/>
            </c:ext>
          </c:extLst>
        </c:ser>
        <c:dLbls>
          <c:dLblPos val="ctr"/>
          <c:showLegendKey val="0"/>
          <c:showVal val="1"/>
          <c:showCatName val="0"/>
          <c:showSerName val="0"/>
          <c:showPercent val="0"/>
          <c:showBubbleSize val="0"/>
        </c:dLbls>
        <c:gapWidth val="100"/>
        <c:overlap val="-24"/>
        <c:axId val="347771112"/>
        <c:axId val="347776208"/>
      </c:barChart>
      <c:catAx>
        <c:axId val="347771112"/>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7776208"/>
        <c:crosses val="autoZero"/>
        <c:auto val="1"/>
        <c:lblAlgn val="ctr"/>
        <c:lblOffset val="100"/>
        <c:noMultiLvlLbl val="0"/>
      </c:catAx>
      <c:valAx>
        <c:axId val="34777620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777111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результатов.xlsx]Лист1'!$E$1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'[Ф2.2_Достижение планируемых результатов.xlsx]Лист1'!$A$3:$A$12</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'[Ф2.2_Достижение планируемых результатов.xlsx]Лист1'!$E$3:$E$12</c:f>
              <c:numCache>
                <c:formatCode>General</c:formatCode>
                <c:ptCount val="10"/>
                <c:pt idx="0">
                  <c:v>89.72</c:v>
                </c:pt>
                <c:pt idx="1">
                  <c:v>81.66</c:v>
                </c:pt>
                <c:pt idx="2">
                  <c:v>82.15</c:v>
                </c:pt>
                <c:pt idx="3">
                  <c:v>58.6</c:v>
                </c:pt>
                <c:pt idx="4">
                  <c:v>35.29</c:v>
                </c:pt>
                <c:pt idx="5">
                  <c:v>72.89</c:v>
                </c:pt>
                <c:pt idx="6">
                  <c:v>63.49</c:v>
                </c:pt>
                <c:pt idx="7">
                  <c:v>62.16</c:v>
                </c:pt>
                <c:pt idx="8">
                  <c:v>74.790000000000006</c:v>
                </c:pt>
                <c:pt idx="9">
                  <c:v>22.19</c:v>
                </c:pt>
              </c:numCache>
            </c:numRef>
          </c:val>
          <c:extLst>
            <c:ext xmlns:c16="http://schemas.microsoft.com/office/drawing/2014/chart" uri="{C3380CC4-5D6E-409C-BE32-E72D297353CC}">
              <c16:uniqueId val="{00000000-A3A9-4E77-B2C6-C39F1387C492}"/>
            </c:ext>
          </c:extLst>
        </c:ser>
        <c:ser>
          <c:idx val="1"/>
          <c:order val="1"/>
          <c:tx>
            <c:strRef>
              <c:f>'[Ф2.2_Достижение планируемых результатов.xlsx]Лист1'!$F$1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'[Ф2.2_Достижение планируемых результатов.xlsx]Лист1'!$A$3:$A$12</c:f>
              <c:numCache>
                <c:formatCode>General</c:formatCode>
                <c:ptCount val="10"/>
                <c:pt idx="0">
                  <c:v>1</c:v>
                </c:pt>
                <c:pt idx="1">
                  <c:v>2</c:v>
                </c:pt>
                <c:pt idx="2">
                  <c:v>3</c:v>
                </c:pt>
                <c:pt idx="3">
                  <c:v>4</c:v>
                </c:pt>
                <c:pt idx="4">
                  <c:v>5</c:v>
                </c:pt>
                <c:pt idx="5">
                  <c:v>6</c:v>
                </c:pt>
                <c:pt idx="6">
                  <c:v>7</c:v>
                </c:pt>
                <c:pt idx="7">
                  <c:v>8</c:v>
                </c:pt>
                <c:pt idx="8">
                  <c:v>9</c:v>
                </c:pt>
                <c:pt idx="9">
                  <c:v>10</c:v>
                </c:pt>
              </c:numCache>
            </c:numRef>
          </c:cat>
          <c:val>
            <c:numRef>
              <c:f>'[Ф2.2_Достижение планируемых результатов.xlsx]Лист1'!$F$3:$F$12</c:f>
              <c:numCache>
                <c:formatCode>General</c:formatCode>
                <c:ptCount val="10"/>
                <c:pt idx="0">
                  <c:v>90.98</c:v>
                </c:pt>
                <c:pt idx="1">
                  <c:v>84.18</c:v>
                </c:pt>
                <c:pt idx="2">
                  <c:v>85.2</c:v>
                </c:pt>
                <c:pt idx="3">
                  <c:v>54.35</c:v>
                </c:pt>
                <c:pt idx="4">
                  <c:v>33.58</c:v>
                </c:pt>
                <c:pt idx="5">
                  <c:v>67.75</c:v>
                </c:pt>
                <c:pt idx="6">
                  <c:v>63.02</c:v>
                </c:pt>
                <c:pt idx="7">
                  <c:v>59.75</c:v>
                </c:pt>
                <c:pt idx="8">
                  <c:v>75.77</c:v>
                </c:pt>
                <c:pt idx="9">
                  <c:v>18.350000000000001</c:v>
                </c:pt>
              </c:numCache>
            </c:numRef>
          </c:val>
          <c:extLst>
            <c:ext xmlns:c16="http://schemas.microsoft.com/office/drawing/2014/chart" uri="{C3380CC4-5D6E-409C-BE32-E72D297353CC}">
              <c16:uniqueId val="{00000001-A3A9-4E77-B2C6-C39F1387C492}"/>
            </c:ext>
          </c:extLst>
        </c:ser>
        <c:dLbls>
          <c:dLblPos val="ctr"/>
          <c:showLegendKey val="0"/>
          <c:showVal val="1"/>
          <c:showCatName val="0"/>
          <c:showSerName val="0"/>
          <c:showPercent val="0"/>
          <c:showBubbleSize val="0"/>
        </c:dLbls>
        <c:gapWidth val="100"/>
        <c:overlap val="-24"/>
        <c:axId val="347771896"/>
        <c:axId val="347774640"/>
      </c:barChart>
      <c:catAx>
        <c:axId val="347771896"/>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7774640"/>
        <c:crosses val="autoZero"/>
        <c:auto val="1"/>
        <c:lblAlgn val="ctr"/>
        <c:lblOffset val="100"/>
        <c:noMultiLvlLbl val="0"/>
      </c:catAx>
      <c:valAx>
        <c:axId val="34777464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777189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результатов.xlsx]Лист1'!$E$1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'[Ф2.2_Достижение планируемых результатов.xlsx]Лист1'!$A$3:$A$9</c:f>
              <c:numCache>
                <c:formatCode>General</c:formatCode>
                <c:ptCount val="7"/>
                <c:pt idx="0">
                  <c:v>1</c:v>
                </c:pt>
                <c:pt idx="1">
                  <c:v>2</c:v>
                </c:pt>
                <c:pt idx="2">
                  <c:v>3</c:v>
                </c:pt>
                <c:pt idx="3">
                  <c:v>4</c:v>
                </c:pt>
                <c:pt idx="4">
                  <c:v>5</c:v>
                </c:pt>
                <c:pt idx="5">
                  <c:v>6</c:v>
                </c:pt>
                <c:pt idx="6">
                  <c:v>7</c:v>
                </c:pt>
              </c:numCache>
            </c:numRef>
          </c:cat>
          <c:val>
            <c:numRef>
              <c:f>'[Ф2.2_Достижение планируемых результатов.xlsx]Лист1'!$E$3:$E$9</c:f>
              <c:numCache>
                <c:formatCode>General</c:formatCode>
                <c:ptCount val="7"/>
                <c:pt idx="0">
                  <c:v>68.56</c:v>
                </c:pt>
                <c:pt idx="1">
                  <c:v>70.459999999999994</c:v>
                </c:pt>
                <c:pt idx="2">
                  <c:v>78.680000000000007</c:v>
                </c:pt>
                <c:pt idx="3">
                  <c:v>50.73</c:v>
                </c:pt>
                <c:pt idx="4">
                  <c:v>71.89</c:v>
                </c:pt>
                <c:pt idx="5">
                  <c:v>52.74</c:v>
                </c:pt>
                <c:pt idx="6">
                  <c:v>40.24</c:v>
                </c:pt>
              </c:numCache>
            </c:numRef>
          </c:val>
          <c:extLst>
            <c:ext xmlns:c16="http://schemas.microsoft.com/office/drawing/2014/chart" uri="{C3380CC4-5D6E-409C-BE32-E72D297353CC}">
              <c16:uniqueId val="{00000000-78AB-4E31-8C34-C32D0F19DE7F}"/>
            </c:ext>
          </c:extLst>
        </c:ser>
        <c:ser>
          <c:idx val="1"/>
          <c:order val="1"/>
          <c:tx>
            <c:strRef>
              <c:f>'[Ф2.2_Достижение планируемых результатов.xlsx]Лист1'!$F$1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numRef>
              <c:f>'[Ф2.2_Достижение планируемых результатов.xlsx]Лист1'!$A$3:$A$9</c:f>
              <c:numCache>
                <c:formatCode>General</c:formatCode>
                <c:ptCount val="7"/>
                <c:pt idx="0">
                  <c:v>1</c:v>
                </c:pt>
                <c:pt idx="1">
                  <c:v>2</c:v>
                </c:pt>
                <c:pt idx="2">
                  <c:v>3</c:v>
                </c:pt>
                <c:pt idx="3">
                  <c:v>4</c:v>
                </c:pt>
                <c:pt idx="4">
                  <c:v>5</c:v>
                </c:pt>
                <c:pt idx="5">
                  <c:v>6</c:v>
                </c:pt>
                <c:pt idx="6">
                  <c:v>7</c:v>
                </c:pt>
              </c:numCache>
            </c:numRef>
          </c:cat>
          <c:val>
            <c:numRef>
              <c:f>'[Ф2.2_Достижение планируемых результатов.xlsx]Лист1'!$F$3:$F$9</c:f>
              <c:numCache>
                <c:formatCode>General</c:formatCode>
                <c:ptCount val="7"/>
                <c:pt idx="0">
                  <c:v>53.55</c:v>
                </c:pt>
                <c:pt idx="1">
                  <c:v>53.9</c:v>
                </c:pt>
                <c:pt idx="2">
                  <c:v>80.849999999999994</c:v>
                </c:pt>
                <c:pt idx="3">
                  <c:v>36.880000000000003</c:v>
                </c:pt>
                <c:pt idx="4">
                  <c:v>59.22</c:v>
                </c:pt>
                <c:pt idx="5">
                  <c:v>30.85</c:v>
                </c:pt>
                <c:pt idx="6">
                  <c:v>40.03</c:v>
                </c:pt>
              </c:numCache>
            </c:numRef>
          </c:val>
          <c:extLst>
            <c:ext xmlns:c16="http://schemas.microsoft.com/office/drawing/2014/chart" uri="{C3380CC4-5D6E-409C-BE32-E72D297353CC}">
              <c16:uniqueId val="{00000001-78AB-4E31-8C34-C32D0F19DE7F}"/>
            </c:ext>
          </c:extLst>
        </c:ser>
        <c:dLbls>
          <c:dLblPos val="ctr"/>
          <c:showLegendKey val="0"/>
          <c:showVal val="1"/>
          <c:showCatName val="0"/>
          <c:showSerName val="0"/>
          <c:showPercent val="0"/>
          <c:showBubbleSize val="0"/>
        </c:dLbls>
        <c:gapWidth val="100"/>
        <c:overlap val="-24"/>
        <c:axId val="347772288"/>
        <c:axId val="347769152"/>
      </c:barChart>
      <c:catAx>
        <c:axId val="347772288"/>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7769152"/>
        <c:crosses val="autoZero"/>
        <c:auto val="1"/>
        <c:lblAlgn val="ctr"/>
        <c:lblOffset val="100"/>
        <c:noMultiLvlLbl val="0"/>
      </c:catAx>
      <c:valAx>
        <c:axId val="34776915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77722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'[Ф2.2_Достижение планируемых результатов.xlsx]Лист1'!$E$1</c:f>
              <c:strCache>
                <c:ptCount val="1"/>
                <c:pt idx="0">
                  <c:v>РФ</c:v>
                </c:pt>
              </c:strCache>
            </c:strRef>
          </c:tx>
          <c:spPr>
            <a:gradFill rotWithShape="1">
              <a:gsLst>
                <a:gs pos="0">
                  <a:schemeClr val="accent1">
                    <a:tint val="50000"/>
                    <a:satMod val="300000"/>
                  </a:schemeClr>
                </a:gs>
                <a:gs pos="35000">
                  <a:schemeClr val="accent1">
                    <a:tint val="37000"/>
                    <a:satMod val="300000"/>
                  </a:schemeClr>
                </a:gs>
                <a:gs pos="100000">
                  <a:schemeClr val="accent1">
                    <a:tint val="15000"/>
                    <a:satMod val="350000"/>
                  </a:schemeClr>
                </a:gs>
              </a:gsLst>
              <a:lin ang="16200000" scaled="1"/>
            </a:gradFill>
            <a:ln w="9525" cap="flat" cmpd="sng" algn="ctr">
              <a:solidFill>
                <a:schemeClr val="accent1">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результатов.xlsx]Лист1'!$A$3:$A$16</c:f>
              <c:strCache>
                <c:ptCount val="14"/>
                <c:pt idx="0">
                  <c:v>1</c:v>
                </c:pt>
                <c:pt idx="1">
                  <c:v>2</c:v>
                </c:pt>
                <c:pt idx="2">
                  <c:v>3</c:v>
                </c:pt>
                <c:pt idx="3">
                  <c:v>4</c:v>
                </c:pt>
                <c:pt idx="4">
                  <c:v>5</c:v>
                </c:pt>
                <c:pt idx="5">
                  <c:v> 6.1</c:v>
                </c:pt>
                <c:pt idx="6">
                  <c:v> 6.2</c:v>
                </c:pt>
                <c:pt idx="7">
                  <c:v>7</c:v>
                </c:pt>
                <c:pt idx="8">
                  <c:v>8</c:v>
                </c:pt>
                <c:pt idx="9">
                  <c:v>9</c:v>
                </c:pt>
                <c:pt idx="10">
                  <c:v>10</c:v>
                </c:pt>
                <c:pt idx="11">
                  <c:v>11</c:v>
                </c:pt>
                <c:pt idx="12">
                  <c:v>12</c:v>
                </c:pt>
                <c:pt idx="13">
                  <c:v>13</c:v>
                </c:pt>
              </c:strCache>
            </c:strRef>
          </c:cat>
          <c:val>
            <c:numRef>
              <c:f>'[Ф2.2_Достижение планируемых результатов.xlsx]Лист1'!$E$3:$E$16</c:f>
              <c:numCache>
                <c:formatCode>General</c:formatCode>
                <c:ptCount val="14"/>
                <c:pt idx="0">
                  <c:v>84.99</c:v>
                </c:pt>
                <c:pt idx="1">
                  <c:v>83.16</c:v>
                </c:pt>
                <c:pt idx="2">
                  <c:v>79.77</c:v>
                </c:pt>
                <c:pt idx="3">
                  <c:v>63.19</c:v>
                </c:pt>
                <c:pt idx="4">
                  <c:v>67.489999999999995</c:v>
                </c:pt>
                <c:pt idx="5">
                  <c:v>58.96</c:v>
                </c:pt>
                <c:pt idx="6">
                  <c:v>47.66</c:v>
                </c:pt>
                <c:pt idx="7">
                  <c:v>79.88</c:v>
                </c:pt>
                <c:pt idx="8">
                  <c:v>48.42</c:v>
                </c:pt>
                <c:pt idx="9">
                  <c:v>61.5</c:v>
                </c:pt>
                <c:pt idx="10">
                  <c:v>64.510000000000005</c:v>
                </c:pt>
                <c:pt idx="11">
                  <c:v>27.54</c:v>
                </c:pt>
                <c:pt idx="12">
                  <c:v>55.23</c:v>
                </c:pt>
                <c:pt idx="13">
                  <c:v>50.16</c:v>
                </c:pt>
              </c:numCache>
            </c:numRef>
          </c:val>
          <c:extLst>
            <c:ext xmlns:c16="http://schemas.microsoft.com/office/drawing/2014/chart" uri="{C3380CC4-5D6E-409C-BE32-E72D297353CC}">
              <c16:uniqueId val="{00000000-A93C-4375-9CFF-1C626E55855B}"/>
            </c:ext>
          </c:extLst>
        </c:ser>
        <c:ser>
          <c:idx val="1"/>
          <c:order val="1"/>
          <c:tx>
            <c:strRef>
              <c:f>'[Ф2.2_Достижение планируемых результатов.xlsx]Лист1'!$F$1</c:f>
              <c:strCache>
                <c:ptCount val="1"/>
                <c:pt idx="0">
                  <c:v>Приморский край</c:v>
                </c:pt>
              </c:strCache>
            </c:strRef>
          </c:tx>
          <c:spPr>
            <a:gradFill rotWithShape="1">
              <a:gsLst>
                <a:gs pos="0">
                  <a:schemeClr val="accent2">
                    <a:tint val="50000"/>
                    <a:satMod val="300000"/>
                  </a:schemeClr>
                </a:gs>
                <a:gs pos="35000">
                  <a:schemeClr val="accent2">
                    <a:tint val="37000"/>
                    <a:satMod val="300000"/>
                  </a:schemeClr>
                </a:gs>
                <a:gs pos="100000">
                  <a:schemeClr val="accent2">
                    <a:tint val="15000"/>
                    <a:satMod val="350000"/>
                  </a:schemeClr>
                </a:gs>
              </a:gsLst>
              <a:lin ang="16200000" scaled="1"/>
            </a:gradFill>
            <a:ln w="9525" cap="flat" cmpd="sng" algn="ctr">
              <a:solidFill>
                <a:schemeClr val="accent2">
                  <a:shade val="95000"/>
                </a:schemeClr>
              </a:solidFill>
              <a:round/>
            </a:ln>
            <a:effectLst>
              <a:outerShdw blurRad="40000" dist="20000" dir="5400000" rotWithShape="0">
                <a:srgbClr val="000000">
                  <a:alpha val="38000"/>
                </a:srgbClr>
              </a:outerShdw>
            </a:effectLst>
          </c:spPr>
          <c:invertIfNegative val="0"/>
          <c:dLbls>
            <c:spPr>
              <a:noFill/>
              <a:ln>
                <a:noFill/>
              </a:ln>
              <a:effectLst/>
            </c:spPr>
            <c:txPr>
              <a:bodyPr rot="-5400000" spcFirstLastPara="1" vertOverflow="ellipsis" wrap="square" anchor="ctr" anchorCtr="1"/>
              <a:lstStyle/>
              <a:p>
                <a:pPr>
                  <a:defRPr sz="12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'[Ф2.2_Достижение планируемых результатов.xlsx]Лист1'!$A$3:$A$16</c:f>
              <c:strCache>
                <c:ptCount val="14"/>
                <c:pt idx="0">
                  <c:v>1</c:v>
                </c:pt>
                <c:pt idx="1">
                  <c:v>2</c:v>
                </c:pt>
                <c:pt idx="2">
                  <c:v>3</c:v>
                </c:pt>
                <c:pt idx="3">
                  <c:v>4</c:v>
                </c:pt>
                <c:pt idx="4">
                  <c:v>5</c:v>
                </c:pt>
                <c:pt idx="5">
                  <c:v> 6.1</c:v>
                </c:pt>
                <c:pt idx="6">
                  <c:v> 6.2</c:v>
                </c:pt>
                <c:pt idx="7">
                  <c:v>7</c:v>
                </c:pt>
                <c:pt idx="8">
                  <c:v>8</c:v>
                </c:pt>
                <c:pt idx="9">
                  <c:v>9</c:v>
                </c:pt>
                <c:pt idx="10">
                  <c:v>10</c:v>
                </c:pt>
                <c:pt idx="11">
                  <c:v>11</c:v>
                </c:pt>
                <c:pt idx="12">
                  <c:v>12</c:v>
                </c:pt>
                <c:pt idx="13">
                  <c:v>13</c:v>
                </c:pt>
              </c:strCache>
            </c:strRef>
          </c:cat>
          <c:val>
            <c:numRef>
              <c:f>'[Ф2.2_Достижение планируемых результатов.xlsx]Лист1'!$F$3:$F$16</c:f>
              <c:numCache>
                <c:formatCode>General</c:formatCode>
                <c:ptCount val="14"/>
                <c:pt idx="0">
                  <c:v>85.73</c:v>
                </c:pt>
                <c:pt idx="1">
                  <c:v>85.78</c:v>
                </c:pt>
                <c:pt idx="2">
                  <c:v>79.37</c:v>
                </c:pt>
                <c:pt idx="3">
                  <c:v>65.41</c:v>
                </c:pt>
                <c:pt idx="4">
                  <c:v>65.05</c:v>
                </c:pt>
                <c:pt idx="5">
                  <c:v>58.88</c:v>
                </c:pt>
                <c:pt idx="6">
                  <c:v>49.57</c:v>
                </c:pt>
                <c:pt idx="7">
                  <c:v>78.64</c:v>
                </c:pt>
                <c:pt idx="8">
                  <c:v>47.53</c:v>
                </c:pt>
                <c:pt idx="9">
                  <c:v>58.04</c:v>
                </c:pt>
                <c:pt idx="10">
                  <c:v>65.709999999999994</c:v>
                </c:pt>
                <c:pt idx="11">
                  <c:v>28.14</c:v>
                </c:pt>
                <c:pt idx="12">
                  <c:v>57.74</c:v>
                </c:pt>
                <c:pt idx="13">
                  <c:v>52.09</c:v>
                </c:pt>
              </c:numCache>
            </c:numRef>
          </c:val>
          <c:extLst>
            <c:ext xmlns:c16="http://schemas.microsoft.com/office/drawing/2014/chart" uri="{C3380CC4-5D6E-409C-BE32-E72D297353CC}">
              <c16:uniqueId val="{00000001-A93C-4375-9CFF-1C626E55855B}"/>
            </c:ext>
          </c:extLst>
        </c:ser>
        <c:dLbls>
          <c:dLblPos val="ctr"/>
          <c:showLegendKey val="0"/>
          <c:showVal val="1"/>
          <c:showCatName val="0"/>
          <c:showSerName val="0"/>
          <c:showPercent val="0"/>
          <c:showBubbleSize val="0"/>
        </c:dLbls>
        <c:gapWidth val="100"/>
        <c:overlap val="-24"/>
        <c:axId val="347775424"/>
        <c:axId val="347769544"/>
      </c:barChart>
      <c:catAx>
        <c:axId val="347775424"/>
        <c:scaling>
          <c:orientation val="minMax"/>
        </c:scaling>
        <c:delete val="0"/>
        <c:axPos val="b"/>
        <c:title>
          <c:tx>
            <c:rich>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Задание</a:t>
                </a:r>
              </a:p>
            </c:rich>
          </c:tx>
          <c:overlay val="0"/>
          <c:spPr>
            <a:noFill/>
            <a:ln>
              <a:noFill/>
            </a:ln>
            <a:effectLst/>
          </c:spPr>
          <c:txPr>
            <a:bodyPr rot="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7769544"/>
        <c:crosses val="autoZero"/>
        <c:auto val="1"/>
        <c:lblAlgn val="ctr"/>
        <c:lblOffset val="100"/>
        <c:noMultiLvlLbl val="0"/>
      </c:catAx>
      <c:valAx>
        <c:axId val="3477695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r>
                  <a:rPr lang="ru-RU"/>
                  <a:t>Доля выполнения, %</a:t>
                </a:r>
              </a:p>
            </c:rich>
          </c:tx>
          <c:overlay val="0"/>
          <c:spPr>
            <a:noFill/>
            <a:ln>
              <a:noFill/>
            </a:ln>
            <a:effectLst/>
          </c:spPr>
          <c:txPr>
            <a:bodyPr rot="-5400000" spcFirstLastPara="1" vertOverflow="ellipsis" vert="horz" wrap="square" anchor="ctr" anchorCtr="1"/>
            <a:lstStyle/>
            <a:p>
              <a:pPr>
                <a:defRPr sz="1200" b="0" i="0" u="none" strike="noStrike" kern="1200" cap="all"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crossAx val="34777542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sz="1200" baseline="0">
          <a:solidFill>
            <a:sysClr val="windowText" lastClr="000000"/>
          </a:solidFill>
        </a:defRPr>
      </a:pPr>
      <a:endParaRPr lang="ru-RU"/>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Лист1!$D$1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Лист1!$D$2:$D$36</c:f>
              <c:numCache>
                <c:formatCode>General</c:formatCode>
                <c:ptCount val="35"/>
                <c:pt idx="0">
                  <c:v>22.67</c:v>
                </c:pt>
                <c:pt idx="1">
                  <c:v>36.840000000000003</c:v>
                </c:pt>
                <c:pt idx="2">
                  <c:v>27.96</c:v>
                </c:pt>
                <c:pt idx="3">
                  <c:v>7.74</c:v>
                </c:pt>
                <c:pt idx="4">
                  <c:v>5.88</c:v>
                </c:pt>
                <c:pt idx="5">
                  <c:v>24.19</c:v>
                </c:pt>
                <c:pt idx="6">
                  <c:v>25</c:v>
                </c:pt>
                <c:pt idx="7">
                  <c:v>5</c:v>
                </c:pt>
                <c:pt idx="8">
                  <c:v>17.39</c:v>
                </c:pt>
                <c:pt idx="9">
                  <c:v>16</c:v>
                </c:pt>
                <c:pt idx="10">
                  <c:v>13.89</c:v>
                </c:pt>
                <c:pt idx="11">
                  <c:v>12.5</c:v>
                </c:pt>
                <c:pt idx="12">
                  <c:v>18.600000000000001</c:v>
                </c:pt>
                <c:pt idx="13">
                  <c:v>50</c:v>
                </c:pt>
                <c:pt idx="14">
                  <c:v>24.68</c:v>
                </c:pt>
                <c:pt idx="15">
                  <c:v>32.880000000000003</c:v>
                </c:pt>
                <c:pt idx="16">
                  <c:v>16.84</c:v>
                </c:pt>
                <c:pt idx="17">
                  <c:v>24.39</c:v>
                </c:pt>
                <c:pt idx="18">
                  <c:v>24.3</c:v>
                </c:pt>
                <c:pt idx="19">
                  <c:v>16.940000000000001</c:v>
                </c:pt>
                <c:pt idx="20">
                  <c:v>26.01</c:v>
                </c:pt>
                <c:pt idx="21">
                  <c:v>23.68</c:v>
                </c:pt>
                <c:pt idx="22">
                  <c:v>15.38</c:v>
                </c:pt>
                <c:pt idx="23">
                  <c:v>17.86</c:v>
                </c:pt>
                <c:pt idx="24">
                  <c:v>11.11</c:v>
                </c:pt>
                <c:pt idx="25">
                  <c:v>66.67</c:v>
                </c:pt>
                <c:pt idx="26">
                  <c:v>20.72</c:v>
                </c:pt>
                <c:pt idx="27">
                  <c:v>10.53</c:v>
                </c:pt>
                <c:pt idx="28">
                  <c:v>34.25</c:v>
                </c:pt>
                <c:pt idx="29">
                  <c:v>23.68</c:v>
                </c:pt>
                <c:pt idx="30">
                  <c:v>27.27</c:v>
                </c:pt>
                <c:pt idx="31">
                  <c:v>16.78</c:v>
                </c:pt>
                <c:pt idx="32">
                  <c:v>18.670000000000002</c:v>
                </c:pt>
                <c:pt idx="33">
                  <c:v>18.84</c:v>
                </c:pt>
                <c:pt idx="34">
                  <c:v>31.62</c:v>
                </c:pt>
              </c:numCache>
            </c:numRef>
          </c:val>
          <c:extLst>
            <c:ext xmlns:c16="http://schemas.microsoft.com/office/drawing/2014/chart" uri="{C3380CC4-5D6E-409C-BE32-E72D297353CC}">
              <c16:uniqueId val="{00000000-6709-4ADA-94C3-6029FA245275}"/>
            </c:ext>
          </c:extLst>
        </c:ser>
        <c:ser>
          <c:idx val="1"/>
          <c:order val="1"/>
          <c:tx>
            <c:strRef>
              <c:f>Лист1!$F$1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Лист1!$F$2:$F$36</c:f>
              <c:numCache>
                <c:formatCode>General</c:formatCode>
                <c:ptCount val="35"/>
                <c:pt idx="0">
                  <c:v>70.08</c:v>
                </c:pt>
                <c:pt idx="1">
                  <c:v>63.16</c:v>
                </c:pt>
                <c:pt idx="2">
                  <c:v>63.86</c:v>
                </c:pt>
                <c:pt idx="3">
                  <c:v>85.19</c:v>
                </c:pt>
                <c:pt idx="4">
                  <c:v>86.76</c:v>
                </c:pt>
                <c:pt idx="5">
                  <c:v>72.58</c:v>
                </c:pt>
                <c:pt idx="6">
                  <c:v>75</c:v>
                </c:pt>
                <c:pt idx="7">
                  <c:v>90</c:v>
                </c:pt>
                <c:pt idx="8">
                  <c:v>73.91</c:v>
                </c:pt>
                <c:pt idx="9">
                  <c:v>80</c:v>
                </c:pt>
                <c:pt idx="10">
                  <c:v>75</c:v>
                </c:pt>
                <c:pt idx="11">
                  <c:v>85.42</c:v>
                </c:pt>
                <c:pt idx="12">
                  <c:v>75.19</c:v>
                </c:pt>
                <c:pt idx="13">
                  <c:v>50</c:v>
                </c:pt>
                <c:pt idx="14">
                  <c:v>63.64</c:v>
                </c:pt>
                <c:pt idx="15">
                  <c:v>64.38</c:v>
                </c:pt>
                <c:pt idx="16">
                  <c:v>71.58</c:v>
                </c:pt>
                <c:pt idx="17">
                  <c:v>62.2</c:v>
                </c:pt>
                <c:pt idx="18">
                  <c:v>73.83</c:v>
                </c:pt>
                <c:pt idx="19">
                  <c:v>79.03</c:v>
                </c:pt>
                <c:pt idx="20">
                  <c:v>63.75</c:v>
                </c:pt>
                <c:pt idx="21">
                  <c:v>71.05</c:v>
                </c:pt>
                <c:pt idx="22">
                  <c:v>64.099999999999994</c:v>
                </c:pt>
                <c:pt idx="23">
                  <c:v>78.569999999999993</c:v>
                </c:pt>
                <c:pt idx="24">
                  <c:v>83.33</c:v>
                </c:pt>
                <c:pt idx="25">
                  <c:v>27.78</c:v>
                </c:pt>
                <c:pt idx="26">
                  <c:v>74.77</c:v>
                </c:pt>
                <c:pt idx="27">
                  <c:v>89.47</c:v>
                </c:pt>
                <c:pt idx="28">
                  <c:v>61.64</c:v>
                </c:pt>
                <c:pt idx="29">
                  <c:v>71.05</c:v>
                </c:pt>
                <c:pt idx="30">
                  <c:v>72.73</c:v>
                </c:pt>
                <c:pt idx="31">
                  <c:v>78.489999999999995</c:v>
                </c:pt>
                <c:pt idx="32">
                  <c:v>78.67</c:v>
                </c:pt>
                <c:pt idx="33">
                  <c:v>71.010000000000005</c:v>
                </c:pt>
                <c:pt idx="34">
                  <c:v>57.26</c:v>
                </c:pt>
              </c:numCache>
            </c:numRef>
          </c:val>
          <c:extLst>
            <c:ext xmlns:c16="http://schemas.microsoft.com/office/drawing/2014/chart" uri="{C3380CC4-5D6E-409C-BE32-E72D297353CC}">
              <c16:uniqueId val="{00000001-6709-4ADA-94C3-6029FA245275}"/>
            </c:ext>
          </c:extLst>
        </c:ser>
        <c:ser>
          <c:idx val="2"/>
          <c:order val="2"/>
          <c:tx>
            <c:strRef>
              <c:f>Лист1!$H$1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709-4ADA-94C3-6029FA245275}"/>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709-4ADA-94C3-6029FA24527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Лист1!$A$2:$A$36</c:f>
              <c:strCache>
                <c:ptCount val="35"/>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Городской округ Большой Камень</c:v>
                </c:pt>
                <c:pt idx="13">
                  <c:v>Дальнереченский муниципальный округ</c:v>
                </c:pt>
                <c:pt idx="14">
                  <c:v>Фокино</c:v>
                </c:pt>
                <c:pt idx="15">
                  <c:v>Дальнереченский городской округ</c:v>
                </c:pt>
                <c:pt idx="16">
                  <c:v>Михайловский муниципальный округ</c:v>
                </c:pt>
                <c:pt idx="17">
                  <c:v>Пожарский муниципальный округ</c:v>
                </c:pt>
                <c:pt idx="18">
                  <c:v>Муниципальный округ город Партизанск</c:v>
                </c:pt>
                <c:pt idx="19">
                  <c:v>Муниципальный округ Спасск-Дальний</c:v>
                </c:pt>
                <c:pt idx="20">
                  <c:v>Уссурийский городской округ</c:v>
                </c:pt>
                <c:pt idx="21">
                  <c:v>Шкотовский муниципальный округ</c:v>
                </c:pt>
                <c:pt idx="22">
                  <c:v>Кировский муниципальный округ</c:v>
                </c:pt>
                <c:pt idx="23">
                  <c:v>Хорольский муниципальный округ</c:v>
                </c:pt>
                <c:pt idx="24">
                  <c:v>Чугуевский муниципальный округ</c:v>
                </c:pt>
                <c:pt idx="25">
                  <c:v>Тернейский муниципальный округ</c:v>
                </c:pt>
                <c:pt idx="26">
                  <c:v>Арсеньевский городской округ</c:v>
                </c:pt>
                <c:pt idx="27">
                  <c:v>Пограничный муниципальный округ</c:v>
                </c:pt>
                <c:pt idx="28">
                  <c:v>Надеждинский муниципальный район</c:v>
                </c:pt>
                <c:pt idx="29">
                  <c:v>Хасанский муниципальный округ</c:v>
                </c:pt>
                <c:pt idx="30">
                  <c:v>Красноармейский муниципальный округ</c:v>
                </c:pt>
                <c:pt idx="31">
                  <c:v>Находкинский городской округ</c:v>
                </c:pt>
                <c:pt idx="32">
                  <c:v>Дальнегорский муниципальный округ</c:v>
                </c:pt>
                <c:pt idx="33">
                  <c:v>Лесозаводский муниципальный округ</c:v>
                </c:pt>
                <c:pt idx="34">
                  <c:v>Приморский край (региональное подчинение)</c:v>
                </c:pt>
              </c:strCache>
            </c:strRef>
          </c:cat>
          <c:val>
            <c:numRef>
              <c:f>Лист1!$H$2:$H$36</c:f>
              <c:numCache>
                <c:formatCode>General</c:formatCode>
                <c:ptCount val="35"/>
                <c:pt idx="0">
                  <c:v>7.25</c:v>
                </c:pt>
                <c:pt idx="1">
                  <c:v>0</c:v>
                </c:pt>
                <c:pt idx="2">
                  <c:v>8.18</c:v>
                </c:pt>
                <c:pt idx="3">
                  <c:v>7.07</c:v>
                </c:pt>
                <c:pt idx="4">
                  <c:v>7.35</c:v>
                </c:pt>
                <c:pt idx="5">
                  <c:v>3.23</c:v>
                </c:pt>
                <c:pt idx="6">
                  <c:v>0</c:v>
                </c:pt>
                <c:pt idx="7">
                  <c:v>5</c:v>
                </c:pt>
                <c:pt idx="8">
                  <c:v>8.6999999999999993</c:v>
                </c:pt>
                <c:pt idx="9">
                  <c:v>4</c:v>
                </c:pt>
                <c:pt idx="10">
                  <c:v>11.11</c:v>
                </c:pt>
                <c:pt idx="11">
                  <c:v>2.08</c:v>
                </c:pt>
                <c:pt idx="12">
                  <c:v>6.2</c:v>
                </c:pt>
                <c:pt idx="13">
                  <c:v>0</c:v>
                </c:pt>
                <c:pt idx="14">
                  <c:v>11.69</c:v>
                </c:pt>
                <c:pt idx="15">
                  <c:v>2.74</c:v>
                </c:pt>
                <c:pt idx="16">
                  <c:v>11.58</c:v>
                </c:pt>
                <c:pt idx="17">
                  <c:v>13.41</c:v>
                </c:pt>
                <c:pt idx="18">
                  <c:v>1.87</c:v>
                </c:pt>
                <c:pt idx="19">
                  <c:v>4.03</c:v>
                </c:pt>
                <c:pt idx="20">
                  <c:v>10.23</c:v>
                </c:pt>
                <c:pt idx="21">
                  <c:v>5.26</c:v>
                </c:pt>
                <c:pt idx="22">
                  <c:v>20.51</c:v>
                </c:pt>
                <c:pt idx="23">
                  <c:v>3.57</c:v>
                </c:pt>
                <c:pt idx="24">
                  <c:v>5.56</c:v>
                </c:pt>
                <c:pt idx="25">
                  <c:v>5.56</c:v>
                </c:pt>
                <c:pt idx="26">
                  <c:v>4.5</c:v>
                </c:pt>
                <c:pt idx="27">
                  <c:v>0</c:v>
                </c:pt>
                <c:pt idx="28">
                  <c:v>4.1100000000000003</c:v>
                </c:pt>
                <c:pt idx="29">
                  <c:v>5.26</c:v>
                </c:pt>
                <c:pt idx="30">
                  <c:v>0</c:v>
                </c:pt>
                <c:pt idx="31">
                  <c:v>4.7300000000000004</c:v>
                </c:pt>
                <c:pt idx="32">
                  <c:v>2.67</c:v>
                </c:pt>
                <c:pt idx="33">
                  <c:v>10.14</c:v>
                </c:pt>
                <c:pt idx="34">
                  <c:v>11.11</c:v>
                </c:pt>
              </c:numCache>
            </c:numRef>
          </c:val>
          <c:extLst>
            <c:ext xmlns:c16="http://schemas.microsoft.com/office/drawing/2014/chart" uri="{C3380CC4-5D6E-409C-BE32-E72D297353CC}">
              <c16:uniqueId val="{00000004-6709-4ADA-94C3-6029FA245275}"/>
            </c:ext>
          </c:extLst>
        </c:ser>
        <c:dLbls>
          <c:dLblPos val="ctr"/>
          <c:showLegendKey val="0"/>
          <c:showVal val="1"/>
          <c:showCatName val="0"/>
          <c:showSerName val="0"/>
          <c:showPercent val="0"/>
          <c:showBubbleSize val="0"/>
        </c:dLbls>
        <c:gapWidth val="50"/>
        <c:overlap val="100"/>
        <c:axId val="378619080"/>
        <c:axId val="378618296"/>
      </c:barChart>
      <c:catAx>
        <c:axId val="37861908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78618296"/>
        <c:crosses val="autoZero"/>
        <c:auto val="1"/>
        <c:lblAlgn val="ctr"/>
        <c:lblOffset val="100"/>
        <c:noMultiLvlLbl val="0"/>
      </c:catAx>
      <c:valAx>
        <c:axId val="378618296"/>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7861908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Лист1!$D$1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Лист1!$A$2:$A$11</c:f>
              <c:strCache>
                <c:ptCount val="10"/>
                <c:pt idx="0">
                  <c:v>Приморский край</c:v>
                </c:pt>
                <c:pt idx="1">
                  <c:v>Владивостокский городской округ</c:v>
                </c:pt>
                <c:pt idx="2">
                  <c:v>Черниговский муниципальный округ</c:v>
                </c:pt>
                <c:pt idx="3">
                  <c:v>Октябрьский муниципальный округ</c:v>
                </c:pt>
                <c:pt idx="4">
                  <c:v>Муниципальный округ Спасск-Дальний</c:v>
                </c:pt>
                <c:pt idx="5">
                  <c:v>Уссурийский городской округ</c:v>
                </c:pt>
                <c:pt idx="6">
                  <c:v>Хорольский муниципальный округ</c:v>
                </c:pt>
                <c:pt idx="7">
                  <c:v>Хасанский муниципальный округ</c:v>
                </c:pt>
                <c:pt idx="8">
                  <c:v>Находкинский городской округ</c:v>
                </c:pt>
                <c:pt idx="9">
                  <c:v>Приморский край (региональное подчинение)</c:v>
                </c:pt>
              </c:strCache>
            </c:strRef>
          </c:cat>
          <c:val>
            <c:numRef>
              <c:f>Лист1!$D$2:$D$11</c:f>
              <c:numCache>
                <c:formatCode>General</c:formatCode>
                <c:ptCount val="10"/>
                <c:pt idx="0">
                  <c:v>32.06</c:v>
                </c:pt>
                <c:pt idx="1">
                  <c:v>30.43</c:v>
                </c:pt>
                <c:pt idx="2">
                  <c:v>90.48</c:v>
                </c:pt>
                <c:pt idx="3">
                  <c:v>8.33</c:v>
                </c:pt>
                <c:pt idx="4">
                  <c:v>21.69</c:v>
                </c:pt>
                <c:pt idx="5">
                  <c:v>26.09</c:v>
                </c:pt>
                <c:pt idx="6">
                  <c:v>0</c:v>
                </c:pt>
                <c:pt idx="7">
                  <c:v>65</c:v>
                </c:pt>
                <c:pt idx="8">
                  <c:v>3.7</c:v>
                </c:pt>
                <c:pt idx="9">
                  <c:v>58.33</c:v>
                </c:pt>
              </c:numCache>
            </c:numRef>
          </c:val>
          <c:extLst>
            <c:ext xmlns:c16="http://schemas.microsoft.com/office/drawing/2014/chart" uri="{C3380CC4-5D6E-409C-BE32-E72D297353CC}">
              <c16:uniqueId val="{00000000-35DF-4F3E-AD19-CB122FE7DB13}"/>
            </c:ext>
          </c:extLst>
        </c:ser>
        <c:ser>
          <c:idx val="1"/>
          <c:order val="1"/>
          <c:tx>
            <c:strRef>
              <c:f>Лист1!$F$1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Лист1!$A$2:$A$11</c:f>
              <c:strCache>
                <c:ptCount val="10"/>
                <c:pt idx="0">
                  <c:v>Приморский край</c:v>
                </c:pt>
                <c:pt idx="1">
                  <c:v>Владивостокский городской округ</c:v>
                </c:pt>
                <c:pt idx="2">
                  <c:v>Черниговский муниципальный округ</c:v>
                </c:pt>
                <c:pt idx="3">
                  <c:v>Октябрьский муниципальный округ</c:v>
                </c:pt>
                <c:pt idx="4">
                  <c:v>Муниципальный округ Спасск-Дальний</c:v>
                </c:pt>
                <c:pt idx="5">
                  <c:v>Уссурийский городской округ</c:v>
                </c:pt>
                <c:pt idx="6">
                  <c:v>Хорольский муниципальный округ</c:v>
                </c:pt>
                <c:pt idx="7">
                  <c:v>Хасанский муниципальный округ</c:v>
                </c:pt>
                <c:pt idx="8">
                  <c:v>Находкинский городской округ</c:v>
                </c:pt>
                <c:pt idx="9">
                  <c:v>Приморский край (региональное подчинение)</c:v>
                </c:pt>
              </c:strCache>
            </c:strRef>
          </c:cat>
          <c:val>
            <c:numRef>
              <c:f>Лист1!$F$2:$F$11</c:f>
              <c:numCache>
                <c:formatCode>General</c:formatCode>
                <c:ptCount val="10"/>
                <c:pt idx="0">
                  <c:v>65.849999999999994</c:v>
                </c:pt>
                <c:pt idx="1">
                  <c:v>69.569999999999993</c:v>
                </c:pt>
                <c:pt idx="2">
                  <c:v>9.52</c:v>
                </c:pt>
                <c:pt idx="3">
                  <c:v>91.67</c:v>
                </c:pt>
                <c:pt idx="4">
                  <c:v>71.08</c:v>
                </c:pt>
                <c:pt idx="5">
                  <c:v>73.91</c:v>
                </c:pt>
                <c:pt idx="6">
                  <c:v>100</c:v>
                </c:pt>
                <c:pt idx="7">
                  <c:v>35</c:v>
                </c:pt>
                <c:pt idx="8">
                  <c:v>96.3</c:v>
                </c:pt>
                <c:pt idx="9">
                  <c:v>41.67</c:v>
                </c:pt>
              </c:numCache>
            </c:numRef>
          </c:val>
          <c:extLst>
            <c:ext xmlns:c16="http://schemas.microsoft.com/office/drawing/2014/chart" uri="{C3380CC4-5D6E-409C-BE32-E72D297353CC}">
              <c16:uniqueId val="{00000001-35DF-4F3E-AD19-CB122FE7DB13}"/>
            </c:ext>
          </c:extLst>
        </c:ser>
        <c:ser>
          <c:idx val="2"/>
          <c:order val="2"/>
          <c:tx>
            <c:strRef>
              <c:f>Лист1!$H$1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5DF-4F3E-AD19-CB122FE7DB13}"/>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5DF-4F3E-AD19-CB122FE7DB1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Лист1!$A$2:$A$11</c:f>
              <c:strCache>
                <c:ptCount val="10"/>
                <c:pt idx="0">
                  <c:v>Приморский край</c:v>
                </c:pt>
                <c:pt idx="1">
                  <c:v>Владивостокский городской округ</c:v>
                </c:pt>
                <c:pt idx="2">
                  <c:v>Черниговский муниципальный округ</c:v>
                </c:pt>
                <c:pt idx="3">
                  <c:v>Октябрьский муниципальный округ</c:v>
                </c:pt>
                <c:pt idx="4">
                  <c:v>Муниципальный округ Спасск-Дальний</c:v>
                </c:pt>
                <c:pt idx="5">
                  <c:v>Уссурийский городской округ</c:v>
                </c:pt>
                <c:pt idx="6">
                  <c:v>Хорольский муниципальный округ</c:v>
                </c:pt>
                <c:pt idx="7">
                  <c:v>Хасанский муниципальный округ</c:v>
                </c:pt>
                <c:pt idx="8">
                  <c:v>Находкинский городской округ</c:v>
                </c:pt>
                <c:pt idx="9">
                  <c:v>Приморский край (региональное подчинение)</c:v>
                </c:pt>
              </c:strCache>
            </c:strRef>
          </c:cat>
          <c:val>
            <c:numRef>
              <c:f>Лист1!$H$2:$H$11</c:f>
              <c:numCache>
                <c:formatCode>General</c:formatCode>
                <c:ptCount val="10"/>
                <c:pt idx="0">
                  <c:v>2.09</c:v>
                </c:pt>
                <c:pt idx="1">
                  <c:v>0</c:v>
                </c:pt>
                <c:pt idx="2">
                  <c:v>0</c:v>
                </c:pt>
                <c:pt idx="3">
                  <c:v>0</c:v>
                </c:pt>
                <c:pt idx="4">
                  <c:v>7.23</c:v>
                </c:pt>
                <c:pt idx="5">
                  <c:v>0</c:v>
                </c:pt>
                <c:pt idx="6">
                  <c:v>0</c:v>
                </c:pt>
                <c:pt idx="7">
                  <c:v>0</c:v>
                </c:pt>
                <c:pt idx="8">
                  <c:v>0</c:v>
                </c:pt>
                <c:pt idx="9">
                  <c:v>0</c:v>
                </c:pt>
              </c:numCache>
            </c:numRef>
          </c:val>
          <c:extLst>
            <c:ext xmlns:c16="http://schemas.microsoft.com/office/drawing/2014/chart" uri="{C3380CC4-5D6E-409C-BE32-E72D297353CC}">
              <c16:uniqueId val="{00000004-35DF-4F3E-AD19-CB122FE7DB13}"/>
            </c:ext>
          </c:extLst>
        </c:ser>
        <c:dLbls>
          <c:dLblPos val="ctr"/>
          <c:showLegendKey val="0"/>
          <c:showVal val="1"/>
          <c:showCatName val="0"/>
          <c:showSerName val="0"/>
          <c:showPercent val="0"/>
          <c:showBubbleSize val="0"/>
        </c:dLbls>
        <c:gapWidth val="50"/>
        <c:overlap val="100"/>
        <c:axId val="380182688"/>
        <c:axId val="380159560"/>
      </c:barChart>
      <c:catAx>
        <c:axId val="38018268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80159560"/>
        <c:crosses val="autoZero"/>
        <c:auto val="1"/>
        <c:lblAlgn val="ctr"/>
        <c:lblOffset val="100"/>
        <c:noMultiLvlLbl val="0"/>
      </c:catAx>
      <c:valAx>
        <c:axId val="380159560"/>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8018268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Лист1!$D$1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Лист1!$A$2:$A$32</c:f>
              <c:strCache>
                <c:ptCount val="31"/>
                <c:pt idx="0">
                  <c:v>Приморский край</c:v>
                </c:pt>
                <c:pt idx="1">
                  <c:v>Владивостокский городской округ</c:v>
                </c:pt>
                <c:pt idx="2">
                  <c:v>Артемовский городской округ</c:v>
                </c:pt>
                <c:pt idx="3">
                  <c:v>Кавалеровский муниципальный округ</c:v>
                </c:pt>
                <c:pt idx="4">
                  <c:v>Черниговский муниципальный округ</c:v>
                </c:pt>
                <c:pt idx="5">
                  <c:v>Яковлевский муниципальный округ</c:v>
                </c:pt>
                <c:pt idx="6">
                  <c:v>Ольгинский муниципальный округ</c:v>
                </c:pt>
                <c:pt idx="7">
                  <c:v>Октябрьский муниципальный округ</c:v>
                </c:pt>
                <c:pt idx="8">
                  <c:v>Анучинский муниципальный округ</c:v>
                </c:pt>
                <c:pt idx="9">
                  <c:v>Ханкайский муниципальный округ</c:v>
                </c:pt>
                <c:pt idx="10">
                  <c:v>Городской округ Большой Камень</c:v>
                </c:pt>
                <c:pt idx="11">
                  <c:v>Фокино</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Чугуевский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Лист1!$D$2:$D$32</c:f>
              <c:numCache>
                <c:formatCode>General</c:formatCode>
                <c:ptCount val="31"/>
                <c:pt idx="0">
                  <c:v>19.579999999999998</c:v>
                </c:pt>
                <c:pt idx="1">
                  <c:v>25.87</c:v>
                </c:pt>
                <c:pt idx="2">
                  <c:v>15.82</c:v>
                </c:pt>
                <c:pt idx="3">
                  <c:v>5.56</c:v>
                </c:pt>
                <c:pt idx="4">
                  <c:v>26.83</c:v>
                </c:pt>
                <c:pt idx="5">
                  <c:v>33.33</c:v>
                </c:pt>
                <c:pt idx="6">
                  <c:v>21.43</c:v>
                </c:pt>
                <c:pt idx="7">
                  <c:v>16.899999999999999</c:v>
                </c:pt>
                <c:pt idx="8">
                  <c:v>20</c:v>
                </c:pt>
                <c:pt idx="9">
                  <c:v>23.53</c:v>
                </c:pt>
                <c:pt idx="10">
                  <c:v>30.16</c:v>
                </c:pt>
                <c:pt idx="11">
                  <c:v>10.81</c:v>
                </c:pt>
                <c:pt idx="12">
                  <c:v>11.11</c:v>
                </c:pt>
                <c:pt idx="13">
                  <c:v>11.48</c:v>
                </c:pt>
                <c:pt idx="14">
                  <c:v>50</c:v>
                </c:pt>
                <c:pt idx="15">
                  <c:v>7</c:v>
                </c:pt>
                <c:pt idx="16">
                  <c:v>9.3800000000000008</c:v>
                </c:pt>
                <c:pt idx="17">
                  <c:v>16.809999999999999</c:v>
                </c:pt>
                <c:pt idx="18">
                  <c:v>20</c:v>
                </c:pt>
                <c:pt idx="19">
                  <c:v>7.89</c:v>
                </c:pt>
                <c:pt idx="20">
                  <c:v>22.54</c:v>
                </c:pt>
                <c:pt idx="21">
                  <c:v>3.51</c:v>
                </c:pt>
                <c:pt idx="22">
                  <c:v>40</c:v>
                </c:pt>
                <c:pt idx="23">
                  <c:v>14.75</c:v>
                </c:pt>
                <c:pt idx="24">
                  <c:v>15.22</c:v>
                </c:pt>
                <c:pt idx="25">
                  <c:v>44.04</c:v>
                </c:pt>
                <c:pt idx="26">
                  <c:v>13.64</c:v>
                </c:pt>
                <c:pt idx="27">
                  <c:v>15.96</c:v>
                </c:pt>
                <c:pt idx="28">
                  <c:v>14.81</c:v>
                </c:pt>
                <c:pt idx="29">
                  <c:v>15.38</c:v>
                </c:pt>
                <c:pt idx="30">
                  <c:v>15.12</c:v>
                </c:pt>
              </c:numCache>
            </c:numRef>
          </c:val>
          <c:extLst>
            <c:ext xmlns:c16="http://schemas.microsoft.com/office/drawing/2014/chart" uri="{C3380CC4-5D6E-409C-BE32-E72D297353CC}">
              <c16:uniqueId val="{00000000-22F8-42E4-8750-0C64D3D8EF45}"/>
            </c:ext>
          </c:extLst>
        </c:ser>
        <c:ser>
          <c:idx val="1"/>
          <c:order val="1"/>
          <c:tx>
            <c:strRef>
              <c:f>Лист1!$F$1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Лист1!$A$2:$A$32</c:f>
              <c:strCache>
                <c:ptCount val="31"/>
                <c:pt idx="0">
                  <c:v>Приморский край</c:v>
                </c:pt>
                <c:pt idx="1">
                  <c:v>Владивостокский городской округ</c:v>
                </c:pt>
                <c:pt idx="2">
                  <c:v>Артемовский городской округ</c:v>
                </c:pt>
                <c:pt idx="3">
                  <c:v>Кавалеровский муниципальный округ</c:v>
                </c:pt>
                <c:pt idx="4">
                  <c:v>Черниговский муниципальный округ</c:v>
                </c:pt>
                <c:pt idx="5">
                  <c:v>Яковлевский муниципальный округ</c:v>
                </c:pt>
                <c:pt idx="6">
                  <c:v>Ольгинский муниципальный округ</c:v>
                </c:pt>
                <c:pt idx="7">
                  <c:v>Октябрьский муниципальный округ</c:v>
                </c:pt>
                <c:pt idx="8">
                  <c:v>Анучинский муниципальный округ</c:v>
                </c:pt>
                <c:pt idx="9">
                  <c:v>Ханкайский муниципальный округ</c:v>
                </c:pt>
                <c:pt idx="10">
                  <c:v>Городской округ Большой Камень</c:v>
                </c:pt>
                <c:pt idx="11">
                  <c:v>Фокино</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Чугуевский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Лист1!$F$2:$F$32</c:f>
              <c:numCache>
                <c:formatCode>General</c:formatCode>
                <c:ptCount val="31"/>
                <c:pt idx="0">
                  <c:v>72.75</c:v>
                </c:pt>
                <c:pt idx="1">
                  <c:v>65.72</c:v>
                </c:pt>
                <c:pt idx="2">
                  <c:v>78.790000000000006</c:v>
                </c:pt>
                <c:pt idx="3">
                  <c:v>90.74</c:v>
                </c:pt>
                <c:pt idx="4">
                  <c:v>68.290000000000006</c:v>
                </c:pt>
                <c:pt idx="5">
                  <c:v>66.67</c:v>
                </c:pt>
                <c:pt idx="6">
                  <c:v>64.290000000000006</c:v>
                </c:pt>
                <c:pt idx="7">
                  <c:v>78.87</c:v>
                </c:pt>
                <c:pt idx="8">
                  <c:v>65</c:v>
                </c:pt>
                <c:pt idx="9">
                  <c:v>70.59</c:v>
                </c:pt>
                <c:pt idx="10">
                  <c:v>68.25</c:v>
                </c:pt>
                <c:pt idx="11">
                  <c:v>75.680000000000007</c:v>
                </c:pt>
                <c:pt idx="12">
                  <c:v>77.78</c:v>
                </c:pt>
                <c:pt idx="13">
                  <c:v>85.25</c:v>
                </c:pt>
                <c:pt idx="14">
                  <c:v>46.15</c:v>
                </c:pt>
                <c:pt idx="15">
                  <c:v>89</c:v>
                </c:pt>
                <c:pt idx="16">
                  <c:v>87.5</c:v>
                </c:pt>
                <c:pt idx="17">
                  <c:v>72.489999999999995</c:v>
                </c:pt>
                <c:pt idx="18">
                  <c:v>77.78</c:v>
                </c:pt>
                <c:pt idx="19">
                  <c:v>73.680000000000007</c:v>
                </c:pt>
                <c:pt idx="20">
                  <c:v>74.650000000000006</c:v>
                </c:pt>
                <c:pt idx="21">
                  <c:v>92.98</c:v>
                </c:pt>
                <c:pt idx="22">
                  <c:v>55</c:v>
                </c:pt>
                <c:pt idx="23">
                  <c:v>79.510000000000005</c:v>
                </c:pt>
                <c:pt idx="24">
                  <c:v>78.260000000000005</c:v>
                </c:pt>
                <c:pt idx="25">
                  <c:v>51.38</c:v>
                </c:pt>
                <c:pt idx="26">
                  <c:v>81.819999999999993</c:v>
                </c:pt>
                <c:pt idx="27">
                  <c:v>74.59</c:v>
                </c:pt>
                <c:pt idx="28">
                  <c:v>66.67</c:v>
                </c:pt>
                <c:pt idx="29">
                  <c:v>84.62</c:v>
                </c:pt>
                <c:pt idx="30">
                  <c:v>62.79</c:v>
                </c:pt>
              </c:numCache>
            </c:numRef>
          </c:val>
          <c:extLst>
            <c:ext xmlns:c16="http://schemas.microsoft.com/office/drawing/2014/chart" uri="{C3380CC4-5D6E-409C-BE32-E72D297353CC}">
              <c16:uniqueId val="{00000001-22F8-42E4-8750-0C64D3D8EF45}"/>
            </c:ext>
          </c:extLst>
        </c:ser>
        <c:ser>
          <c:idx val="2"/>
          <c:order val="2"/>
          <c:tx>
            <c:strRef>
              <c:f>Лист1!$H$1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2F8-42E4-8750-0C64D3D8EF45}"/>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2F8-42E4-8750-0C64D3D8EF4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Лист1!$A$2:$A$32</c:f>
              <c:strCache>
                <c:ptCount val="31"/>
                <c:pt idx="0">
                  <c:v>Приморский край</c:v>
                </c:pt>
                <c:pt idx="1">
                  <c:v>Владивостокский городской округ</c:v>
                </c:pt>
                <c:pt idx="2">
                  <c:v>Артемовский городской округ</c:v>
                </c:pt>
                <c:pt idx="3">
                  <c:v>Кавалеровский муниципальный округ</c:v>
                </c:pt>
                <c:pt idx="4">
                  <c:v>Черниговский муниципальный округ</c:v>
                </c:pt>
                <c:pt idx="5">
                  <c:v>Яковлевский муниципальный округ</c:v>
                </c:pt>
                <c:pt idx="6">
                  <c:v>Ольгинский муниципальный округ</c:v>
                </c:pt>
                <c:pt idx="7">
                  <c:v>Октябрьский муниципальный округ</c:v>
                </c:pt>
                <c:pt idx="8">
                  <c:v>Анучинский муниципальный округ</c:v>
                </c:pt>
                <c:pt idx="9">
                  <c:v>Ханкайский муниципальный округ</c:v>
                </c:pt>
                <c:pt idx="10">
                  <c:v>Городской округ Большой Камень</c:v>
                </c:pt>
                <c:pt idx="11">
                  <c:v>Фокино</c:v>
                </c:pt>
                <c:pt idx="12">
                  <c:v>Дальнереченский городской округ</c:v>
                </c:pt>
                <c:pt idx="13">
                  <c:v>Михайловский муниципальный округ</c:v>
                </c:pt>
                <c:pt idx="14">
                  <c:v>Пожарский муниципальный округ</c:v>
                </c:pt>
                <c:pt idx="15">
                  <c:v>Муниципальный округ город Партизанск</c:v>
                </c:pt>
                <c:pt idx="16">
                  <c:v>Муниципальный округ Спасск-Дальний</c:v>
                </c:pt>
                <c:pt idx="17">
                  <c:v>Уссурийский городской округ</c:v>
                </c:pt>
                <c:pt idx="18">
                  <c:v>Шкотовский муниципальный округ</c:v>
                </c:pt>
                <c:pt idx="19">
                  <c:v>Кировский муниципальный округ</c:v>
                </c:pt>
                <c:pt idx="20">
                  <c:v>Хорольский муниципальный округ</c:v>
                </c:pt>
                <c:pt idx="21">
                  <c:v>Чугуевский муниципальный округ</c:v>
                </c:pt>
                <c:pt idx="22">
                  <c:v>Тернейский муниципальный округ</c:v>
                </c:pt>
                <c:pt idx="23">
                  <c:v>Арсеньевский городской округ</c:v>
                </c:pt>
                <c:pt idx="24">
                  <c:v>Пограничный муниципальный округ</c:v>
                </c:pt>
                <c:pt idx="25">
                  <c:v>Надеждинский муниципальный район</c:v>
                </c:pt>
                <c:pt idx="26">
                  <c:v>Красноармейский муниципальный округ</c:v>
                </c:pt>
                <c:pt idx="27">
                  <c:v>Находкинский городской округ</c:v>
                </c:pt>
                <c:pt idx="28">
                  <c:v>Дальнегорский муниципальный округ</c:v>
                </c:pt>
                <c:pt idx="29">
                  <c:v>Лесозаводский муниципальный округ</c:v>
                </c:pt>
                <c:pt idx="30">
                  <c:v>Приморский край (региональное подчинение)</c:v>
                </c:pt>
              </c:strCache>
            </c:strRef>
          </c:cat>
          <c:val>
            <c:numRef>
              <c:f>Лист1!$H$2:$H$32</c:f>
              <c:numCache>
                <c:formatCode>General</c:formatCode>
                <c:ptCount val="31"/>
                <c:pt idx="0">
                  <c:v>7.67</c:v>
                </c:pt>
                <c:pt idx="1">
                  <c:v>8.42</c:v>
                </c:pt>
                <c:pt idx="2">
                  <c:v>5.39</c:v>
                </c:pt>
                <c:pt idx="3">
                  <c:v>3.7</c:v>
                </c:pt>
                <c:pt idx="4">
                  <c:v>4.88</c:v>
                </c:pt>
                <c:pt idx="5">
                  <c:v>0</c:v>
                </c:pt>
                <c:pt idx="6">
                  <c:v>14.29</c:v>
                </c:pt>
                <c:pt idx="7">
                  <c:v>4.2300000000000004</c:v>
                </c:pt>
                <c:pt idx="8">
                  <c:v>15</c:v>
                </c:pt>
                <c:pt idx="9">
                  <c:v>5.88</c:v>
                </c:pt>
                <c:pt idx="10">
                  <c:v>1.59</c:v>
                </c:pt>
                <c:pt idx="11">
                  <c:v>13.51</c:v>
                </c:pt>
                <c:pt idx="12">
                  <c:v>11.11</c:v>
                </c:pt>
                <c:pt idx="13">
                  <c:v>3.28</c:v>
                </c:pt>
                <c:pt idx="14">
                  <c:v>3.85</c:v>
                </c:pt>
                <c:pt idx="15">
                  <c:v>4</c:v>
                </c:pt>
                <c:pt idx="16">
                  <c:v>3.13</c:v>
                </c:pt>
                <c:pt idx="17">
                  <c:v>10.7</c:v>
                </c:pt>
                <c:pt idx="18">
                  <c:v>2.2200000000000002</c:v>
                </c:pt>
                <c:pt idx="19">
                  <c:v>18.420000000000002</c:v>
                </c:pt>
                <c:pt idx="20">
                  <c:v>2.82</c:v>
                </c:pt>
                <c:pt idx="21">
                  <c:v>3.51</c:v>
                </c:pt>
                <c:pt idx="22">
                  <c:v>5</c:v>
                </c:pt>
                <c:pt idx="23">
                  <c:v>5.74</c:v>
                </c:pt>
                <c:pt idx="24">
                  <c:v>6.52</c:v>
                </c:pt>
                <c:pt idx="25">
                  <c:v>4.59</c:v>
                </c:pt>
                <c:pt idx="26">
                  <c:v>4.55</c:v>
                </c:pt>
                <c:pt idx="27">
                  <c:v>9.4499999999999993</c:v>
                </c:pt>
                <c:pt idx="28">
                  <c:v>18.52</c:v>
                </c:pt>
                <c:pt idx="29">
                  <c:v>0</c:v>
                </c:pt>
                <c:pt idx="30">
                  <c:v>22.09</c:v>
                </c:pt>
              </c:numCache>
            </c:numRef>
          </c:val>
          <c:extLst>
            <c:ext xmlns:c16="http://schemas.microsoft.com/office/drawing/2014/chart" uri="{C3380CC4-5D6E-409C-BE32-E72D297353CC}">
              <c16:uniqueId val="{00000004-22F8-42E4-8750-0C64D3D8EF45}"/>
            </c:ext>
          </c:extLst>
        </c:ser>
        <c:dLbls>
          <c:dLblPos val="ctr"/>
          <c:showLegendKey val="0"/>
          <c:showVal val="1"/>
          <c:showCatName val="0"/>
          <c:showSerName val="0"/>
          <c:showPercent val="0"/>
          <c:showBubbleSize val="0"/>
        </c:dLbls>
        <c:gapWidth val="50"/>
        <c:overlap val="100"/>
        <c:axId val="388842904"/>
        <c:axId val="388848784"/>
      </c:barChart>
      <c:catAx>
        <c:axId val="38884290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88848784"/>
        <c:crosses val="autoZero"/>
        <c:auto val="1"/>
        <c:lblAlgn val="ctr"/>
        <c:lblOffset val="100"/>
        <c:noMultiLvlLbl val="0"/>
      </c:catAx>
      <c:valAx>
        <c:axId val="38884878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8884290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Лист1!$D$1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Лист1!$A$2:$A$8</c:f>
              <c:strCache>
                <c:ptCount val="7"/>
                <c:pt idx="0">
                  <c:v>Приморский край</c:v>
                </c:pt>
                <c:pt idx="1">
                  <c:v>Городской округ Большой Камень</c:v>
                </c:pt>
                <c:pt idx="2">
                  <c:v>Пожарский муниципальный округ</c:v>
                </c:pt>
                <c:pt idx="3">
                  <c:v>Муниципальный округ Спасск-Дальний</c:v>
                </c:pt>
                <c:pt idx="4">
                  <c:v>Уссурийский городской округ</c:v>
                </c:pt>
                <c:pt idx="5">
                  <c:v>Хасанский муниципальный округ</c:v>
                </c:pt>
                <c:pt idx="6">
                  <c:v>Находкинский городской округ</c:v>
                </c:pt>
              </c:strCache>
            </c:strRef>
          </c:cat>
          <c:val>
            <c:numRef>
              <c:f>Лист1!$D$2:$D$8</c:f>
              <c:numCache>
                <c:formatCode>General</c:formatCode>
                <c:ptCount val="7"/>
                <c:pt idx="0">
                  <c:v>42.55</c:v>
                </c:pt>
                <c:pt idx="1">
                  <c:v>38.46</c:v>
                </c:pt>
                <c:pt idx="2">
                  <c:v>86.96</c:v>
                </c:pt>
                <c:pt idx="3">
                  <c:v>48</c:v>
                </c:pt>
                <c:pt idx="4">
                  <c:v>34.619999999999997</c:v>
                </c:pt>
                <c:pt idx="5">
                  <c:v>39.130000000000003</c:v>
                </c:pt>
                <c:pt idx="6">
                  <c:v>0</c:v>
                </c:pt>
              </c:numCache>
            </c:numRef>
          </c:val>
          <c:extLst>
            <c:ext xmlns:c16="http://schemas.microsoft.com/office/drawing/2014/chart" uri="{C3380CC4-5D6E-409C-BE32-E72D297353CC}">
              <c16:uniqueId val="{00000000-EBB8-4360-9C64-B1FBE7018FE5}"/>
            </c:ext>
          </c:extLst>
        </c:ser>
        <c:ser>
          <c:idx val="1"/>
          <c:order val="1"/>
          <c:tx>
            <c:strRef>
              <c:f>Лист1!$F$1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Лист1!$A$2:$A$8</c:f>
              <c:strCache>
                <c:ptCount val="7"/>
                <c:pt idx="0">
                  <c:v>Приморский край</c:v>
                </c:pt>
                <c:pt idx="1">
                  <c:v>Городской округ Большой Камень</c:v>
                </c:pt>
                <c:pt idx="2">
                  <c:v>Пожарский муниципальный округ</c:v>
                </c:pt>
                <c:pt idx="3">
                  <c:v>Муниципальный округ Спасск-Дальний</c:v>
                </c:pt>
                <c:pt idx="4">
                  <c:v>Уссурийский городской округ</c:v>
                </c:pt>
                <c:pt idx="5">
                  <c:v>Хасанский муниципальный округ</c:v>
                </c:pt>
                <c:pt idx="6">
                  <c:v>Находкинский городской округ</c:v>
                </c:pt>
              </c:strCache>
            </c:strRef>
          </c:cat>
          <c:val>
            <c:numRef>
              <c:f>Лист1!$F$2:$F$8</c:f>
              <c:numCache>
                <c:formatCode>General</c:formatCode>
                <c:ptCount val="7"/>
                <c:pt idx="0">
                  <c:v>55.32</c:v>
                </c:pt>
                <c:pt idx="1">
                  <c:v>61.54</c:v>
                </c:pt>
                <c:pt idx="2">
                  <c:v>13.04</c:v>
                </c:pt>
                <c:pt idx="3">
                  <c:v>44</c:v>
                </c:pt>
                <c:pt idx="4">
                  <c:v>65.38</c:v>
                </c:pt>
                <c:pt idx="5">
                  <c:v>56.52</c:v>
                </c:pt>
                <c:pt idx="6">
                  <c:v>100</c:v>
                </c:pt>
              </c:numCache>
            </c:numRef>
          </c:val>
          <c:extLst>
            <c:ext xmlns:c16="http://schemas.microsoft.com/office/drawing/2014/chart" uri="{C3380CC4-5D6E-409C-BE32-E72D297353CC}">
              <c16:uniqueId val="{00000001-EBB8-4360-9C64-B1FBE7018FE5}"/>
            </c:ext>
          </c:extLst>
        </c:ser>
        <c:ser>
          <c:idx val="2"/>
          <c:order val="2"/>
          <c:tx>
            <c:strRef>
              <c:f>Лист1!$H$1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BB8-4360-9C64-B1FBE7018FE5}"/>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BB8-4360-9C64-B1FBE7018FE5}"/>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Лист1!$A$2:$A$8</c:f>
              <c:strCache>
                <c:ptCount val="7"/>
                <c:pt idx="0">
                  <c:v>Приморский край</c:v>
                </c:pt>
                <c:pt idx="1">
                  <c:v>Городской округ Большой Камень</c:v>
                </c:pt>
                <c:pt idx="2">
                  <c:v>Пожарский муниципальный округ</c:v>
                </c:pt>
                <c:pt idx="3">
                  <c:v>Муниципальный округ Спасск-Дальний</c:v>
                </c:pt>
                <c:pt idx="4">
                  <c:v>Уссурийский городской округ</c:v>
                </c:pt>
                <c:pt idx="5">
                  <c:v>Хасанский муниципальный округ</c:v>
                </c:pt>
                <c:pt idx="6">
                  <c:v>Находкинский городской округ</c:v>
                </c:pt>
              </c:strCache>
            </c:strRef>
          </c:cat>
          <c:val>
            <c:numRef>
              <c:f>Лист1!$H$2:$H$8</c:f>
              <c:numCache>
                <c:formatCode>General</c:formatCode>
                <c:ptCount val="7"/>
                <c:pt idx="0">
                  <c:v>2.13</c:v>
                </c:pt>
                <c:pt idx="1">
                  <c:v>0</c:v>
                </c:pt>
                <c:pt idx="2">
                  <c:v>0</c:v>
                </c:pt>
                <c:pt idx="3">
                  <c:v>8</c:v>
                </c:pt>
                <c:pt idx="4">
                  <c:v>0</c:v>
                </c:pt>
                <c:pt idx="5">
                  <c:v>4.3499999999999996</c:v>
                </c:pt>
                <c:pt idx="6">
                  <c:v>0</c:v>
                </c:pt>
              </c:numCache>
            </c:numRef>
          </c:val>
          <c:extLst>
            <c:ext xmlns:c16="http://schemas.microsoft.com/office/drawing/2014/chart" uri="{C3380CC4-5D6E-409C-BE32-E72D297353CC}">
              <c16:uniqueId val="{00000004-EBB8-4360-9C64-B1FBE7018FE5}"/>
            </c:ext>
          </c:extLst>
        </c:ser>
        <c:dLbls>
          <c:dLblPos val="ctr"/>
          <c:showLegendKey val="0"/>
          <c:showVal val="1"/>
          <c:showCatName val="0"/>
          <c:showSerName val="0"/>
          <c:showPercent val="0"/>
          <c:showBubbleSize val="0"/>
        </c:dLbls>
        <c:gapWidth val="50"/>
        <c:overlap val="100"/>
        <c:axId val="380771168"/>
        <c:axId val="380773128"/>
      </c:barChart>
      <c:catAx>
        <c:axId val="38077116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80773128"/>
        <c:crosses val="autoZero"/>
        <c:auto val="1"/>
        <c:lblAlgn val="ctr"/>
        <c:lblOffset val="100"/>
        <c:noMultiLvlLbl val="0"/>
      </c:catAx>
      <c:valAx>
        <c:axId val="380773128"/>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807711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баллов.xlsx]Лист1'!$A$2</c:f>
              <c:strCache>
                <c:ptCount val="1"/>
                <c:pt idx="0">
                  <c:v>По России</c:v>
                </c:pt>
              </c:strCache>
            </c:strRef>
          </c:tx>
          <c:spPr>
            <a:solidFill>
              <a:schemeClr val="accent1"/>
            </a:solidFill>
            <a:ln>
              <a:noFill/>
            </a:ln>
            <a:effectLst/>
          </c:spPr>
          <c:invertIfNegative val="0"/>
          <c:cat>
            <c:numRef>
              <c:f>'[Ф4_Распределение первичных баллов.xlsx]Лист1'!$E$1:$Y$1</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'[Ф4_Распределение первичных баллов.xlsx]Лист1'!$E$2:$Y$2</c:f>
              <c:numCache>
                <c:formatCode>General</c:formatCode>
                <c:ptCount val="21"/>
                <c:pt idx="0">
                  <c:v>0.2</c:v>
                </c:pt>
                <c:pt idx="1">
                  <c:v>0.4</c:v>
                </c:pt>
                <c:pt idx="2">
                  <c:v>0.8</c:v>
                </c:pt>
                <c:pt idx="3">
                  <c:v>1</c:v>
                </c:pt>
                <c:pt idx="4">
                  <c:v>1.3</c:v>
                </c:pt>
                <c:pt idx="5">
                  <c:v>7.6</c:v>
                </c:pt>
                <c:pt idx="6">
                  <c:v>8.8000000000000007</c:v>
                </c:pt>
                <c:pt idx="7">
                  <c:v>8.8000000000000007</c:v>
                </c:pt>
                <c:pt idx="8">
                  <c:v>7.7</c:v>
                </c:pt>
                <c:pt idx="9">
                  <c:v>6.7</c:v>
                </c:pt>
                <c:pt idx="10">
                  <c:v>5.8</c:v>
                </c:pt>
                <c:pt idx="11">
                  <c:v>14.8</c:v>
                </c:pt>
                <c:pt idx="12">
                  <c:v>10.8</c:v>
                </c:pt>
                <c:pt idx="13">
                  <c:v>7</c:v>
                </c:pt>
                <c:pt idx="14">
                  <c:v>4.9000000000000004</c:v>
                </c:pt>
                <c:pt idx="15">
                  <c:v>3.4</c:v>
                </c:pt>
                <c:pt idx="16">
                  <c:v>4.7</c:v>
                </c:pt>
                <c:pt idx="17">
                  <c:v>2.7</c:v>
                </c:pt>
                <c:pt idx="18">
                  <c:v>1.5</c:v>
                </c:pt>
                <c:pt idx="19">
                  <c:v>0.9</c:v>
                </c:pt>
                <c:pt idx="20">
                  <c:v>0.4</c:v>
                </c:pt>
              </c:numCache>
            </c:numRef>
          </c:val>
          <c:extLst>
            <c:ext xmlns:c16="http://schemas.microsoft.com/office/drawing/2014/chart" uri="{C3380CC4-5D6E-409C-BE32-E72D297353CC}">
              <c16:uniqueId val="{00000000-184B-4668-8FE8-695D99A31EEB}"/>
            </c:ext>
          </c:extLst>
        </c:ser>
        <c:ser>
          <c:idx val="1"/>
          <c:order val="1"/>
          <c:tx>
            <c:strRef>
              <c:f>'[Ф4_Распределение первичных баллов.xlsx]Лист1'!$A$3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баллов.xlsx]Лист1'!$E$1:$Y$1</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'[Ф4_Распределение первичных баллов.xlsx]Лист1'!$E$3:$Y$3</c:f>
              <c:numCache>
                <c:formatCode>General</c:formatCode>
                <c:ptCount val="21"/>
                <c:pt idx="0">
                  <c:v>0</c:v>
                </c:pt>
                <c:pt idx="1">
                  <c:v>1.7</c:v>
                </c:pt>
                <c:pt idx="2">
                  <c:v>0.7</c:v>
                </c:pt>
                <c:pt idx="3">
                  <c:v>1</c:v>
                </c:pt>
                <c:pt idx="4">
                  <c:v>2.4</c:v>
                </c:pt>
                <c:pt idx="5">
                  <c:v>10.1</c:v>
                </c:pt>
                <c:pt idx="6">
                  <c:v>8</c:v>
                </c:pt>
                <c:pt idx="7">
                  <c:v>7</c:v>
                </c:pt>
                <c:pt idx="8">
                  <c:v>10.5</c:v>
                </c:pt>
                <c:pt idx="9">
                  <c:v>7.7</c:v>
                </c:pt>
                <c:pt idx="10">
                  <c:v>5.6</c:v>
                </c:pt>
                <c:pt idx="11">
                  <c:v>18.100000000000001</c:v>
                </c:pt>
                <c:pt idx="12">
                  <c:v>9.8000000000000007</c:v>
                </c:pt>
                <c:pt idx="13">
                  <c:v>4.9000000000000004</c:v>
                </c:pt>
                <c:pt idx="14">
                  <c:v>6.3</c:v>
                </c:pt>
                <c:pt idx="15">
                  <c:v>2.1</c:v>
                </c:pt>
                <c:pt idx="16">
                  <c:v>3.1</c:v>
                </c:pt>
                <c:pt idx="17">
                  <c:v>0.3</c:v>
                </c:pt>
                <c:pt idx="18">
                  <c:v>0.7</c:v>
                </c:pt>
                <c:pt idx="19">
                  <c:v>0</c:v>
                </c:pt>
                <c:pt idx="20">
                  <c:v>0</c:v>
                </c:pt>
              </c:numCache>
            </c:numRef>
          </c:val>
          <c:extLst>
            <c:ext xmlns:c16="http://schemas.microsoft.com/office/drawing/2014/chart" uri="{C3380CC4-5D6E-409C-BE32-E72D297353CC}">
              <c16:uniqueId val="{00000001-184B-4668-8FE8-695D99A31EEB}"/>
            </c:ext>
          </c:extLst>
        </c:ser>
        <c:dLbls>
          <c:showLegendKey val="0"/>
          <c:showVal val="0"/>
          <c:showCatName val="0"/>
          <c:showSerName val="0"/>
          <c:showPercent val="0"/>
          <c:showBubbleSize val="0"/>
        </c:dLbls>
        <c:gapWidth val="219"/>
        <c:overlap val="-27"/>
        <c:axId val="286097544"/>
        <c:axId val="286098328"/>
      </c:barChart>
      <c:catAx>
        <c:axId val="286097544"/>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286098328"/>
        <c:crosses val="autoZero"/>
        <c:auto val="1"/>
        <c:lblAlgn val="ctr"/>
        <c:lblOffset val="100"/>
        <c:noMultiLvlLbl val="0"/>
      </c:catAx>
      <c:valAx>
        <c:axId val="2860983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2860975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Лист1!$D$1</c:f>
              <c:strCache>
                <c:ptCount val="1"/>
                <c:pt idx="0">
                  <c:v>Понизили
(Отметка &lt; Отметка по журналу) %</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Лист1!$A$2:$A$34</c:f>
              <c:strCache>
                <c:ptCount val="33"/>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Дальнереченский муниципальный округ</c:v>
                </c:pt>
                <c:pt idx="13">
                  <c:v>Фокино</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Хасанский муниципальный округ</c:v>
                </c:pt>
                <c:pt idx="28">
                  <c:v>Красноармейский муниципальный округ</c:v>
                </c:pt>
                <c:pt idx="29">
                  <c:v>Находкинский городской округ</c:v>
                </c:pt>
                <c:pt idx="30">
                  <c:v>Дальнегорский муниципальный округ</c:v>
                </c:pt>
                <c:pt idx="31">
                  <c:v>Лесозаводский муниципальный округ</c:v>
                </c:pt>
                <c:pt idx="32">
                  <c:v>Приморский край (региональное подчинение)</c:v>
                </c:pt>
              </c:strCache>
            </c:strRef>
          </c:cat>
          <c:val>
            <c:numRef>
              <c:f>Лист1!$D$2:$D$34</c:f>
              <c:numCache>
                <c:formatCode>General</c:formatCode>
                <c:ptCount val="33"/>
                <c:pt idx="0">
                  <c:v>20.91</c:v>
                </c:pt>
                <c:pt idx="1">
                  <c:v>18.18</c:v>
                </c:pt>
                <c:pt idx="2">
                  <c:v>28.21</c:v>
                </c:pt>
                <c:pt idx="3">
                  <c:v>4.4400000000000004</c:v>
                </c:pt>
                <c:pt idx="4">
                  <c:v>13.79</c:v>
                </c:pt>
                <c:pt idx="5">
                  <c:v>10.53</c:v>
                </c:pt>
                <c:pt idx="6">
                  <c:v>12.5</c:v>
                </c:pt>
                <c:pt idx="7">
                  <c:v>20</c:v>
                </c:pt>
                <c:pt idx="8">
                  <c:v>31.25</c:v>
                </c:pt>
                <c:pt idx="9">
                  <c:v>25</c:v>
                </c:pt>
                <c:pt idx="10">
                  <c:v>0</c:v>
                </c:pt>
                <c:pt idx="11">
                  <c:v>40</c:v>
                </c:pt>
                <c:pt idx="12">
                  <c:v>11.76</c:v>
                </c:pt>
                <c:pt idx="13">
                  <c:v>35.42</c:v>
                </c:pt>
                <c:pt idx="14">
                  <c:v>14.81</c:v>
                </c:pt>
                <c:pt idx="15">
                  <c:v>10.199999999999999</c:v>
                </c:pt>
                <c:pt idx="16">
                  <c:v>19.23</c:v>
                </c:pt>
                <c:pt idx="17">
                  <c:v>44.44</c:v>
                </c:pt>
                <c:pt idx="18">
                  <c:v>10.49</c:v>
                </c:pt>
                <c:pt idx="19">
                  <c:v>16.670000000000002</c:v>
                </c:pt>
                <c:pt idx="20">
                  <c:v>12.5</c:v>
                </c:pt>
                <c:pt idx="21">
                  <c:v>40</c:v>
                </c:pt>
                <c:pt idx="22">
                  <c:v>7.69</c:v>
                </c:pt>
                <c:pt idx="23">
                  <c:v>0</c:v>
                </c:pt>
                <c:pt idx="24">
                  <c:v>7.78</c:v>
                </c:pt>
                <c:pt idx="25">
                  <c:v>7.14</c:v>
                </c:pt>
                <c:pt idx="26">
                  <c:v>7.14</c:v>
                </c:pt>
                <c:pt idx="27">
                  <c:v>24.39</c:v>
                </c:pt>
                <c:pt idx="28">
                  <c:v>28.57</c:v>
                </c:pt>
                <c:pt idx="29">
                  <c:v>21.2</c:v>
                </c:pt>
                <c:pt idx="30">
                  <c:v>4.17</c:v>
                </c:pt>
                <c:pt idx="31">
                  <c:v>9.52</c:v>
                </c:pt>
                <c:pt idx="32">
                  <c:v>32.93</c:v>
                </c:pt>
              </c:numCache>
            </c:numRef>
          </c:val>
          <c:extLst>
            <c:ext xmlns:c16="http://schemas.microsoft.com/office/drawing/2014/chart" uri="{C3380CC4-5D6E-409C-BE32-E72D297353CC}">
              <c16:uniqueId val="{00000000-9C6C-49BE-98D6-5F211D947F2E}"/>
            </c:ext>
          </c:extLst>
        </c:ser>
        <c:ser>
          <c:idx val="1"/>
          <c:order val="1"/>
          <c:tx>
            <c:strRef>
              <c:f>Лист1!$F$1</c:f>
              <c:strCache>
                <c:ptCount val="1"/>
                <c:pt idx="0">
                  <c:v>Подтвердили
(Отметка = Отметке по журналу) %</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Лист1!$A$2:$A$34</c:f>
              <c:strCache>
                <c:ptCount val="33"/>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Дальнереченский муниципальный округ</c:v>
                </c:pt>
                <c:pt idx="13">
                  <c:v>Фокино</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Хасанский муниципальный округ</c:v>
                </c:pt>
                <c:pt idx="28">
                  <c:v>Красноармейский муниципальный округ</c:v>
                </c:pt>
                <c:pt idx="29">
                  <c:v>Находкинский городской округ</c:v>
                </c:pt>
                <c:pt idx="30">
                  <c:v>Дальнегорский муниципальный округ</c:v>
                </c:pt>
                <c:pt idx="31">
                  <c:v>Лесозаводский муниципальный округ</c:v>
                </c:pt>
                <c:pt idx="32">
                  <c:v>Приморский край (региональное подчинение)</c:v>
                </c:pt>
              </c:strCache>
            </c:strRef>
          </c:cat>
          <c:val>
            <c:numRef>
              <c:f>Лист1!$F$2:$F$34</c:f>
              <c:numCache>
                <c:formatCode>General</c:formatCode>
                <c:ptCount val="33"/>
                <c:pt idx="0">
                  <c:v>65.56</c:v>
                </c:pt>
                <c:pt idx="1">
                  <c:v>72.73</c:v>
                </c:pt>
                <c:pt idx="2">
                  <c:v>56.57</c:v>
                </c:pt>
                <c:pt idx="3">
                  <c:v>81.11</c:v>
                </c:pt>
                <c:pt idx="4">
                  <c:v>82.76</c:v>
                </c:pt>
                <c:pt idx="5">
                  <c:v>89.47</c:v>
                </c:pt>
                <c:pt idx="6">
                  <c:v>79.17</c:v>
                </c:pt>
                <c:pt idx="7">
                  <c:v>80</c:v>
                </c:pt>
                <c:pt idx="8">
                  <c:v>56.25</c:v>
                </c:pt>
                <c:pt idx="9">
                  <c:v>75</c:v>
                </c:pt>
                <c:pt idx="10">
                  <c:v>100</c:v>
                </c:pt>
                <c:pt idx="11">
                  <c:v>60</c:v>
                </c:pt>
                <c:pt idx="12">
                  <c:v>76.47</c:v>
                </c:pt>
                <c:pt idx="13">
                  <c:v>52.08</c:v>
                </c:pt>
                <c:pt idx="14">
                  <c:v>72.22</c:v>
                </c:pt>
                <c:pt idx="15">
                  <c:v>69.39</c:v>
                </c:pt>
                <c:pt idx="16">
                  <c:v>78.849999999999994</c:v>
                </c:pt>
                <c:pt idx="17">
                  <c:v>50</c:v>
                </c:pt>
                <c:pt idx="18">
                  <c:v>84.57</c:v>
                </c:pt>
                <c:pt idx="19">
                  <c:v>83.33</c:v>
                </c:pt>
                <c:pt idx="20">
                  <c:v>85</c:v>
                </c:pt>
                <c:pt idx="21">
                  <c:v>40</c:v>
                </c:pt>
                <c:pt idx="22">
                  <c:v>84.62</c:v>
                </c:pt>
                <c:pt idx="23">
                  <c:v>0</c:v>
                </c:pt>
                <c:pt idx="24">
                  <c:v>67.78</c:v>
                </c:pt>
                <c:pt idx="25">
                  <c:v>85.71</c:v>
                </c:pt>
                <c:pt idx="26">
                  <c:v>42.86</c:v>
                </c:pt>
                <c:pt idx="27">
                  <c:v>73.17</c:v>
                </c:pt>
                <c:pt idx="28">
                  <c:v>64.290000000000006</c:v>
                </c:pt>
                <c:pt idx="29">
                  <c:v>54.89</c:v>
                </c:pt>
                <c:pt idx="30">
                  <c:v>58.33</c:v>
                </c:pt>
                <c:pt idx="31">
                  <c:v>76.19</c:v>
                </c:pt>
                <c:pt idx="32">
                  <c:v>57.32</c:v>
                </c:pt>
              </c:numCache>
            </c:numRef>
          </c:val>
          <c:extLst>
            <c:ext xmlns:c16="http://schemas.microsoft.com/office/drawing/2014/chart" uri="{C3380CC4-5D6E-409C-BE32-E72D297353CC}">
              <c16:uniqueId val="{00000001-9C6C-49BE-98D6-5F211D947F2E}"/>
            </c:ext>
          </c:extLst>
        </c:ser>
        <c:ser>
          <c:idx val="2"/>
          <c:order val="2"/>
          <c:tx>
            <c:strRef>
              <c:f>Лист1!$H$1</c:f>
              <c:strCache>
                <c:ptCount val="1"/>
                <c:pt idx="0">
                  <c:v>Повысили
(Отметка &gt; Отметка по журналу) %</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C6C-49BE-98D6-5F211D947F2E}"/>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9C6C-49BE-98D6-5F211D947F2E}"/>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Лист1!$A$2:$A$34</c:f>
              <c:strCache>
                <c:ptCount val="33"/>
                <c:pt idx="0">
                  <c:v>Приморский край</c:v>
                </c:pt>
                <c:pt idx="1">
                  <c:v>Лазовский муниципальный округ</c:v>
                </c:pt>
                <c:pt idx="2">
                  <c:v>Владивостокский городской округ</c:v>
                </c:pt>
                <c:pt idx="3">
                  <c:v>Артемовский городской округ</c:v>
                </c:pt>
                <c:pt idx="4">
                  <c:v>Кавалеровский муниципальный округ</c:v>
                </c:pt>
                <c:pt idx="5">
                  <c:v>Партизанский муниципальный округ</c:v>
                </c:pt>
                <c:pt idx="6">
                  <c:v>Черниговский муниципальный округ</c:v>
                </c:pt>
                <c:pt idx="7">
                  <c:v>Яковлевский муниципальный округ</c:v>
                </c:pt>
                <c:pt idx="8">
                  <c:v>Ольгинский муниципальный округ</c:v>
                </c:pt>
                <c:pt idx="9">
                  <c:v>Октябрьский муниципальный округ</c:v>
                </c:pt>
                <c:pt idx="10">
                  <c:v>Анучинский муниципальный округ</c:v>
                </c:pt>
                <c:pt idx="11">
                  <c:v>Ханкайский муниципальный округ</c:v>
                </c:pt>
                <c:pt idx="12">
                  <c:v>Дальнереченский муниципальный округ</c:v>
                </c:pt>
                <c:pt idx="13">
                  <c:v>Фокино</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Хасанский муниципальный округ</c:v>
                </c:pt>
                <c:pt idx="28">
                  <c:v>Красноармейский муниципальный округ</c:v>
                </c:pt>
                <c:pt idx="29">
                  <c:v>Находкинский городской округ</c:v>
                </c:pt>
                <c:pt idx="30">
                  <c:v>Дальнегорский муниципальный округ</c:v>
                </c:pt>
                <c:pt idx="31">
                  <c:v>Лесозаводский муниципальный округ</c:v>
                </c:pt>
                <c:pt idx="32">
                  <c:v>Приморский край (региональное подчинение)</c:v>
                </c:pt>
              </c:strCache>
            </c:strRef>
          </c:cat>
          <c:val>
            <c:numRef>
              <c:f>Лист1!$H$2:$H$34</c:f>
              <c:numCache>
                <c:formatCode>General</c:formatCode>
                <c:ptCount val="33"/>
                <c:pt idx="0">
                  <c:v>13.53</c:v>
                </c:pt>
                <c:pt idx="1">
                  <c:v>9.09</c:v>
                </c:pt>
                <c:pt idx="2">
                  <c:v>15.22</c:v>
                </c:pt>
                <c:pt idx="3">
                  <c:v>14.44</c:v>
                </c:pt>
                <c:pt idx="4">
                  <c:v>3.45</c:v>
                </c:pt>
                <c:pt idx="5">
                  <c:v>0</c:v>
                </c:pt>
                <c:pt idx="6">
                  <c:v>8.33</c:v>
                </c:pt>
                <c:pt idx="7">
                  <c:v>0</c:v>
                </c:pt>
                <c:pt idx="8">
                  <c:v>12.5</c:v>
                </c:pt>
                <c:pt idx="9">
                  <c:v>0</c:v>
                </c:pt>
                <c:pt idx="10">
                  <c:v>0</c:v>
                </c:pt>
                <c:pt idx="11">
                  <c:v>0</c:v>
                </c:pt>
                <c:pt idx="12">
                  <c:v>11.76</c:v>
                </c:pt>
                <c:pt idx="13">
                  <c:v>12.5</c:v>
                </c:pt>
                <c:pt idx="14">
                  <c:v>12.96</c:v>
                </c:pt>
                <c:pt idx="15">
                  <c:v>20.41</c:v>
                </c:pt>
                <c:pt idx="16">
                  <c:v>1.92</c:v>
                </c:pt>
                <c:pt idx="17">
                  <c:v>5.56</c:v>
                </c:pt>
                <c:pt idx="18">
                  <c:v>4.9400000000000004</c:v>
                </c:pt>
                <c:pt idx="19">
                  <c:v>0</c:v>
                </c:pt>
                <c:pt idx="20">
                  <c:v>2.5</c:v>
                </c:pt>
                <c:pt idx="21">
                  <c:v>20</c:v>
                </c:pt>
                <c:pt idx="22">
                  <c:v>7.69</c:v>
                </c:pt>
                <c:pt idx="23">
                  <c:v>100</c:v>
                </c:pt>
                <c:pt idx="24">
                  <c:v>24.44</c:v>
                </c:pt>
                <c:pt idx="25">
                  <c:v>7.14</c:v>
                </c:pt>
                <c:pt idx="26">
                  <c:v>50</c:v>
                </c:pt>
                <c:pt idx="27">
                  <c:v>2.44</c:v>
                </c:pt>
                <c:pt idx="28">
                  <c:v>7.14</c:v>
                </c:pt>
                <c:pt idx="29">
                  <c:v>23.91</c:v>
                </c:pt>
                <c:pt idx="30">
                  <c:v>37.5</c:v>
                </c:pt>
                <c:pt idx="31">
                  <c:v>14.29</c:v>
                </c:pt>
                <c:pt idx="32">
                  <c:v>9.76</c:v>
                </c:pt>
              </c:numCache>
            </c:numRef>
          </c:val>
          <c:extLst>
            <c:ext xmlns:c16="http://schemas.microsoft.com/office/drawing/2014/chart" uri="{C3380CC4-5D6E-409C-BE32-E72D297353CC}">
              <c16:uniqueId val="{00000004-9C6C-49BE-98D6-5F211D947F2E}"/>
            </c:ext>
          </c:extLst>
        </c:ser>
        <c:dLbls>
          <c:dLblPos val="ctr"/>
          <c:showLegendKey val="0"/>
          <c:showVal val="1"/>
          <c:showCatName val="0"/>
          <c:showSerName val="0"/>
          <c:showPercent val="0"/>
          <c:showBubbleSize val="0"/>
        </c:dLbls>
        <c:gapWidth val="50"/>
        <c:overlap val="100"/>
        <c:axId val="378555264"/>
        <c:axId val="378556048"/>
      </c:barChart>
      <c:catAx>
        <c:axId val="37855526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78556048"/>
        <c:crosses val="autoZero"/>
        <c:auto val="1"/>
        <c:lblAlgn val="ctr"/>
        <c:lblOffset val="100"/>
        <c:noMultiLvlLbl val="0"/>
      </c:catAx>
      <c:valAx>
        <c:axId val="378556048"/>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7855526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баллов.xlsx]Лист1'!$A$2</c:f>
              <c:strCache>
                <c:ptCount val="1"/>
                <c:pt idx="0">
                  <c:v>По России</c:v>
                </c:pt>
              </c:strCache>
            </c:strRef>
          </c:tx>
          <c:spPr>
            <a:solidFill>
              <a:schemeClr val="accent1"/>
            </a:solidFill>
            <a:ln>
              <a:noFill/>
            </a:ln>
            <a:effectLst/>
          </c:spPr>
          <c:invertIfNegative val="0"/>
          <c:cat>
            <c:numRef>
              <c:f>'[Ф4_Распределение первичных баллов.xlsx]Лист1'!$E$1:$W$1</c:f>
              <c:numCache>
                <c:formatCode>General</c:formatCode>
                <c:ptCount val="1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numCache>
            </c:numRef>
          </c:cat>
          <c:val>
            <c:numRef>
              <c:f>'[Ф4_Распределение первичных баллов.xlsx]Лист1'!$E$2:$W$2</c:f>
              <c:numCache>
                <c:formatCode>General</c:formatCode>
                <c:ptCount val="19"/>
                <c:pt idx="0">
                  <c:v>0.3</c:v>
                </c:pt>
                <c:pt idx="1">
                  <c:v>0.5</c:v>
                </c:pt>
                <c:pt idx="2">
                  <c:v>0.9</c:v>
                </c:pt>
                <c:pt idx="3">
                  <c:v>1.4</c:v>
                </c:pt>
                <c:pt idx="4">
                  <c:v>1.7</c:v>
                </c:pt>
                <c:pt idx="5">
                  <c:v>9</c:v>
                </c:pt>
                <c:pt idx="6">
                  <c:v>10.8</c:v>
                </c:pt>
                <c:pt idx="7">
                  <c:v>10.3</c:v>
                </c:pt>
                <c:pt idx="8">
                  <c:v>9.3000000000000007</c:v>
                </c:pt>
                <c:pt idx="9">
                  <c:v>7.7</c:v>
                </c:pt>
                <c:pt idx="10">
                  <c:v>12.1</c:v>
                </c:pt>
                <c:pt idx="11">
                  <c:v>9.1</c:v>
                </c:pt>
                <c:pt idx="12">
                  <c:v>7.1</c:v>
                </c:pt>
                <c:pt idx="13">
                  <c:v>5.4</c:v>
                </c:pt>
                <c:pt idx="14">
                  <c:v>4.0999999999999996</c:v>
                </c:pt>
                <c:pt idx="15">
                  <c:v>4.0999999999999996</c:v>
                </c:pt>
                <c:pt idx="16">
                  <c:v>3.4</c:v>
                </c:pt>
                <c:pt idx="17">
                  <c:v>1.9</c:v>
                </c:pt>
                <c:pt idx="18">
                  <c:v>1</c:v>
                </c:pt>
              </c:numCache>
            </c:numRef>
          </c:val>
          <c:extLst>
            <c:ext xmlns:c16="http://schemas.microsoft.com/office/drawing/2014/chart" uri="{C3380CC4-5D6E-409C-BE32-E72D297353CC}">
              <c16:uniqueId val="{00000000-5B67-492B-9931-B4995945B6F0}"/>
            </c:ext>
          </c:extLst>
        </c:ser>
        <c:ser>
          <c:idx val="1"/>
          <c:order val="1"/>
          <c:tx>
            <c:strRef>
              <c:f>'[Ф4_Распределение первичных баллов.xlsx]Лист1'!$A$3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баллов.xlsx]Лист1'!$E$1:$W$1</c:f>
              <c:numCache>
                <c:formatCode>General</c:formatCode>
                <c:ptCount val="19"/>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numCache>
            </c:numRef>
          </c:cat>
          <c:val>
            <c:numRef>
              <c:f>'[Ф4_Распределение первичных баллов.xlsx]Лист1'!$E$3:$W$3</c:f>
              <c:numCache>
                <c:formatCode>General</c:formatCode>
                <c:ptCount val="19"/>
                <c:pt idx="0">
                  <c:v>0.2</c:v>
                </c:pt>
                <c:pt idx="1">
                  <c:v>0.4</c:v>
                </c:pt>
                <c:pt idx="2">
                  <c:v>0.8</c:v>
                </c:pt>
                <c:pt idx="3">
                  <c:v>0.9</c:v>
                </c:pt>
                <c:pt idx="4">
                  <c:v>1.1000000000000001</c:v>
                </c:pt>
                <c:pt idx="5">
                  <c:v>11.3</c:v>
                </c:pt>
                <c:pt idx="6">
                  <c:v>11.4</c:v>
                </c:pt>
                <c:pt idx="7">
                  <c:v>11.6</c:v>
                </c:pt>
                <c:pt idx="8">
                  <c:v>10.4</c:v>
                </c:pt>
                <c:pt idx="9">
                  <c:v>8.9</c:v>
                </c:pt>
                <c:pt idx="10">
                  <c:v>12.7</c:v>
                </c:pt>
                <c:pt idx="11">
                  <c:v>8</c:v>
                </c:pt>
                <c:pt idx="12">
                  <c:v>5.8</c:v>
                </c:pt>
                <c:pt idx="13">
                  <c:v>4.5</c:v>
                </c:pt>
                <c:pt idx="14">
                  <c:v>4</c:v>
                </c:pt>
                <c:pt idx="15">
                  <c:v>3.2</c:v>
                </c:pt>
                <c:pt idx="16">
                  <c:v>2.6</c:v>
                </c:pt>
                <c:pt idx="17">
                  <c:v>1.5</c:v>
                </c:pt>
                <c:pt idx="18">
                  <c:v>0.7</c:v>
                </c:pt>
              </c:numCache>
            </c:numRef>
          </c:val>
          <c:extLst>
            <c:ext xmlns:c16="http://schemas.microsoft.com/office/drawing/2014/chart" uri="{C3380CC4-5D6E-409C-BE32-E72D297353CC}">
              <c16:uniqueId val="{00000001-5B67-492B-9931-B4995945B6F0}"/>
            </c:ext>
          </c:extLst>
        </c:ser>
        <c:dLbls>
          <c:showLegendKey val="0"/>
          <c:showVal val="0"/>
          <c:showCatName val="0"/>
          <c:showSerName val="0"/>
          <c:showPercent val="0"/>
          <c:showBubbleSize val="0"/>
        </c:dLbls>
        <c:gapWidth val="219"/>
        <c:overlap val="-27"/>
        <c:axId val="347229688"/>
        <c:axId val="347232432"/>
      </c:barChart>
      <c:catAx>
        <c:axId val="347229688"/>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7232432"/>
        <c:crosses val="autoZero"/>
        <c:auto val="1"/>
        <c:lblAlgn val="ctr"/>
        <c:lblOffset val="100"/>
        <c:noMultiLvlLbl val="0"/>
      </c:catAx>
      <c:valAx>
        <c:axId val="34723243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722968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Лист1!$A$2</c:f>
              <c:strCache>
                <c:ptCount val="1"/>
                <c:pt idx="0">
                  <c:v>По России</c:v>
                </c:pt>
              </c:strCache>
            </c:strRef>
          </c:tx>
          <c:spPr>
            <a:solidFill>
              <a:schemeClr val="accent1"/>
            </a:solidFill>
            <a:ln>
              <a:noFill/>
            </a:ln>
            <a:effectLst/>
          </c:spPr>
          <c:invertIfNegative val="0"/>
          <c:cat>
            <c:numRef>
              <c:f>Лист1!$E$1:$Y$1</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Лист1!$E$2:$Y$2</c:f>
              <c:numCache>
                <c:formatCode>General</c:formatCode>
                <c:ptCount val="21"/>
                <c:pt idx="0">
                  <c:v>0.2</c:v>
                </c:pt>
                <c:pt idx="1">
                  <c:v>0.4</c:v>
                </c:pt>
                <c:pt idx="2">
                  <c:v>0.8</c:v>
                </c:pt>
                <c:pt idx="3">
                  <c:v>1.3</c:v>
                </c:pt>
                <c:pt idx="4">
                  <c:v>1.5</c:v>
                </c:pt>
                <c:pt idx="5">
                  <c:v>7.1</c:v>
                </c:pt>
                <c:pt idx="6">
                  <c:v>7.9</c:v>
                </c:pt>
                <c:pt idx="7">
                  <c:v>7.6</c:v>
                </c:pt>
                <c:pt idx="8">
                  <c:v>7</c:v>
                </c:pt>
                <c:pt idx="9">
                  <c:v>6.6</c:v>
                </c:pt>
                <c:pt idx="10">
                  <c:v>5.2</c:v>
                </c:pt>
                <c:pt idx="11">
                  <c:v>13.2</c:v>
                </c:pt>
                <c:pt idx="12">
                  <c:v>10.6</c:v>
                </c:pt>
                <c:pt idx="13">
                  <c:v>7.4</c:v>
                </c:pt>
                <c:pt idx="14">
                  <c:v>5.9</c:v>
                </c:pt>
                <c:pt idx="15">
                  <c:v>4.3</c:v>
                </c:pt>
                <c:pt idx="16">
                  <c:v>5.7</c:v>
                </c:pt>
                <c:pt idx="17">
                  <c:v>3.8</c:v>
                </c:pt>
                <c:pt idx="18">
                  <c:v>2.1</c:v>
                </c:pt>
                <c:pt idx="19">
                  <c:v>1.2</c:v>
                </c:pt>
                <c:pt idx="20">
                  <c:v>0.5</c:v>
                </c:pt>
              </c:numCache>
            </c:numRef>
          </c:val>
          <c:extLst>
            <c:ext xmlns:c16="http://schemas.microsoft.com/office/drawing/2014/chart" uri="{C3380CC4-5D6E-409C-BE32-E72D297353CC}">
              <c16:uniqueId val="{00000000-A710-48FC-B601-44C7F19EF4CF}"/>
            </c:ext>
          </c:extLst>
        </c:ser>
        <c:ser>
          <c:idx val="1"/>
          <c:order val="1"/>
          <c:tx>
            <c:strRef>
              <c:f>Лист1!$A$3</c:f>
              <c:strCache>
                <c:ptCount val="1"/>
                <c:pt idx="0">
                  <c:v>По Приморскому краю</c:v>
                </c:pt>
              </c:strCache>
            </c:strRef>
          </c:tx>
          <c:spPr>
            <a:solidFill>
              <a:schemeClr val="accent2"/>
            </a:solidFill>
            <a:ln>
              <a:noFill/>
            </a:ln>
            <a:effectLst/>
          </c:spPr>
          <c:invertIfNegative val="0"/>
          <c:cat>
            <c:numRef>
              <c:f>Лист1!$E$1:$Y$1</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Лист1!$E$3:$Y$3</c:f>
              <c:numCache>
                <c:formatCode>General</c:formatCode>
                <c:ptCount val="21"/>
                <c:pt idx="0">
                  <c:v>0</c:v>
                </c:pt>
                <c:pt idx="1">
                  <c:v>1.4</c:v>
                </c:pt>
                <c:pt idx="2">
                  <c:v>2.8</c:v>
                </c:pt>
                <c:pt idx="3">
                  <c:v>3.5</c:v>
                </c:pt>
                <c:pt idx="4">
                  <c:v>2.1</c:v>
                </c:pt>
                <c:pt idx="5">
                  <c:v>14.2</c:v>
                </c:pt>
                <c:pt idx="6">
                  <c:v>8.5</c:v>
                </c:pt>
                <c:pt idx="7">
                  <c:v>9.9</c:v>
                </c:pt>
                <c:pt idx="8">
                  <c:v>5.7</c:v>
                </c:pt>
                <c:pt idx="9">
                  <c:v>8.5</c:v>
                </c:pt>
                <c:pt idx="10">
                  <c:v>5.7</c:v>
                </c:pt>
                <c:pt idx="11">
                  <c:v>12.8</c:v>
                </c:pt>
                <c:pt idx="12">
                  <c:v>8.5</c:v>
                </c:pt>
                <c:pt idx="13">
                  <c:v>5</c:v>
                </c:pt>
                <c:pt idx="14">
                  <c:v>2.1</c:v>
                </c:pt>
                <c:pt idx="15">
                  <c:v>5</c:v>
                </c:pt>
                <c:pt idx="16">
                  <c:v>2.1</c:v>
                </c:pt>
                <c:pt idx="17">
                  <c:v>0</c:v>
                </c:pt>
                <c:pt idx="18">
                  <c:v>1.4</c:v>
                </c:pt>
                <c:pt idx="19">
                  <c:v>0.7</c:v>
                </c:pt>
                <c:pt idx="20">
                  <c:v>0</c:v>
                </c:pt>
              </c:numCache>
            </c:numRef>
          </c:val>
          <c:extLst>
            <c:ext xmlns:c16="http://schemas.microsoft.com/office/drawing/2014/chart" uri="{C3380CC4-5D6E-409C-BE32-E72D297353CC}">
              <c16:uniqueId val="{00000001-A710-48FC-B601-44C7F19EF4CF}"/>
            </c:ext>
          </c:extLst>
        </c:ser>
        <c:dLbls>
          <c:showLegendKey val="0"/>
          <c:showVal val="0"/>
          <c:showCatName val="0"/>
          <c:showSerName val="0"/>
          <c:showPercent val="0"/>
          <c:showBubbleSize val="0"/>
        </c:dLbls>
        <c:gapWidth val="219"/>
        <c:overlap val="-27"/>
        <c:axId val="347235568"/>
        <c:axId val="347228904"/>
      </c:barChart>
      <c:catAx>
        <c:axId val="347235568"/>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7228904"/>
        <c:crosses val="autoZero"/>
        <c:auto val="1"/>
        <c:lblAlgn val="ctr"/>
        <c:lblOffset val="100"/>
        <c:noMultiLvlLbl val="0"/>
      </c:catAx>
      <c:valAx>
        <c:axId val="34722890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723556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'[Ф4_Распределение первичных баллов.xlsx]Лист1'!$A$2</c:f>
              <c:strCache>
                <c:ptCount val="1"/>
                <c:pt idx="0">
                  <c:v>По России</c:v>
                </c:pt>
              </c:strCache>
            </c:strRef>
          </c:tx>
          <c:spPr>
            <a:solidFill>
              <a:schemeClr val="accent1"/>
            </a:solidFill>
            <a:ln>
              <a:noFill/>
            </a:ln>
            <a:effectLst/>
          </c:spPr>
          <c:invertIfNegative val="0"/>
          <c:cat>
            <c:numRef>
              <c:f>'[Ф4_Распределение первичных баллов.xlsx]Лист1'!$E$1:$Y$1</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'[Ф4_Распределение первичных баллов.xlsx]Лист1'!$E$2:$Y$2</c:f>
              <c:numCache>
                <c:formatCode>General</c:formatCode>
                <c:ptCount val="21"/>
                <c:pt idx="0">
                  <c:v>0.1</c:v>
                </c:pt>
                <c:pt idx="1">
                  <c:v>0.2</c:v>
                </c:pt>
                <c:pt idx="2">
                  <c:v>0.4</c:v>
                </c:pt>
                <c:pt idx="3">
                  <c:v>0.6</c:v>
                </c:pt>
                <c:pt idx="4">
                  <c:v>0.9</c:v>
                </c:pt>
                <c:pt idx="5">
                  <c:v>1.1000000000000001</c:v>
                </c:pt>
                <c:pt idx="6">
                  <c:v>4.8</c:v>
                </c:pt>
                <c:pt idx="7">
                  <c:v>5.9</c:v>
                </c:pt>
                <c:pt idx="8">
                  <c:v>6.2</c:v>
                </c:pt>
                <c:pt idx="9">
                  <c:v>6.8</c:v>
                </c:pt>
                <c:pt idx="10">
                  <c:v>7.6</c:v>
                </c:pt>
                <c:pt idx="11">
                  <c:v>9.1999999999999993</c:v>
                </c:pt>
                <c:pt idx="12">
                  <c:v>10.199999999999999</c:v>
                </c:pt>
                <c:pt idx="13">
                  <c:v>9.3000000000000007</c:v>
                </c:pt>
                <c:pt idx="14">
                  <c:v>8.8000000000000007</c:v>
                </c:pt>
                <c:pt idx="15">
                  <c:v>7.8</c:v>
                </c:pt>
                <c:pt idx="16">
                  <c:v>6.8</c:v>
                </c:pt>
                <c:pt idx="17">
                  <c:v>5.7</c:v>
                </c:pt>
                <c:pt idx="18">
                  <c:v>4.2</c:v>
                </c:pt>
                <c:pt idx="19">
                  <c:v>2.4</c:v>
                </c:pt>
                <c:pt idx="20">
                  <c:v>1.2</c:v>
                </c:pt>
              </c:numCache>
            </c:numRef>
          </c:val>
          <c:extLst>
            <c:ext xmlns:c16="http://schemas.microsoft.com/office/drawing/2014/chart" uri="{C3380CC4-5D6E-409C-BE32-E72D297353CC}">
              <c16:uniqueId val="{00000000-8DF4-4955-AEE2-7312D10AF55F}"/>
            </c:ext>
          </c:extLst>
        </c:ser>
        <c:ser>
          <c:idx val="1"/>
          <c:order val="1"/>
          <c:tx>
            <c:strRef>
              <c:f>'[Ф4_Распределение первичных баллов.xlsx]Лист1'!$A$3</c:f>
              <c:strCache>
                <c:ptCount val="1"/>
                <c:pt idx="0">
                  <c:v>По Приморскому краю</c:v>
                </c:pt>
              </c:strCache>
            </c:strRef>
          </c:tx>
          <c:spPr>
            <a:solidFill>
              <a:schemeClr val="accent2"/>
            </a:solidFill>
            <a:ln>
              <a:noFill/>
            </a:ln>
            <a:effectLst/>
          </c:spPr>
          <c:invertIfNegative val="0"/>
          <c:cat>
            <c:numRef>
              <c:f>'[Ф4_Распределение первичных баллов.xlsx]Лист1'!$E$1:$Y$1</c:f>
              <c:numCache>
                <c:formatCode>General</c:formatCode>
                <c:ptCount val="21"/>
                <c:pt idx="0">
                  <c:v>0</c:v>
                </c:pt>
                <c:pt idx="1">
                  <c:v>1</c:v>
                </c:pt>
                <c:pt idx="2">
                  <c:v>2</c:v>
                </c:pt>
                <c:pt idx="3">
                  <c:v>3</c:v>
                </c:pt>
                <c:pt idx="4">
                  <c:v>4</c:v>
                </c:pt>
                <c:pt idx="5">
                  <c:v>5</c:v>
                </c:pt>
                <c:pt idx="6">
                  <c:v>6</c:v>
                </c:pt>
                <c:pt idx="7">
                  <c:v>7</c:v>
                </c:pt>
                <c:pt idx="8">
                  <c:v>8</c:v>
                </c:pt>
                <c:pt idx="9">
                  <c:v>9</c:v>
                </c:pt>
                <c:pt idx="10">
                  <c:v>10</c:v>
                </c:pt>
                <c:pt idx="11">
                  <c:v>11</c:v>
                </c:pt>
                <c:pt idx="12">
                  <c:v>12</c:v>
                </c:pt>
                <c:pt idx="13">
                  <c:v>13</c:v>
                </c:pt>
                <c:pt idx="14">
                  <c:v>14</c:v>
                </c:pt>
                <c:pt idx="15">
                  <c:v>15</c:v>
                </c:pt>
                <c:pt idx="16">
                  <c:v>16</c:v>
                </c:pt>
                <c:pt idx="17">
                  <c:v>17</c:v>
                </c:pt>
                <c:pt idx="18">
                  <c:v>18</c:v>
                </c:pt>
                <c:pt idx="19">
                  <c:v>19</c:v>
                </c:pt>
                <c:pt idx="20">
                  <c:v>20</c:v>
                </c:pt>
              </c:numCache>
            </c:numRef>
          </c:cat>
          <c:val>
            <c:numRef>
              <c:f>'[Ф4_Распределение первичных баллов.xlsx]Лист1'!$E$3:$Y$3</c:f>
              <c:numCache>
                <c:formatCode>General</c:formatCode>
                <c:ptCount val="21"/>
                <c:pt idx="0">
                  <c:v>0.1</c:v>
                </c:pt>
                <c:pt idx="1">
                  <c:v>0.2</c:v>
                </c:pt>
                <c:pt idx="2">
                  <c:v>0.4</c:v>
                </c:pt>
                <c:pt idx="3">
                  <c:v>0.5</c:v>
                </c:pt>
                <c:pt idx="4">
                  <c:v>0.8</c:v>
                </c:pt>
                <c:pt idx="5">
                  <c:v>1.1000000000000001</c:v>
                </c:pt>
                <c:pt idx="6">
                  <c:v>3.9</c:v>
                </c:pt>
                <c:pt idx="7">
                  <c:v>5.5</c:v>
                </c:pt>
                <c:pt idx="8">
                  <c:v>6</c:v>
                </c:pt>
                <c:pt idx="9">
                  <c:v>7.2</c:v>
                </c:pt>
                <c:pt idx="10">
                  <c:v>8.4</c:v>
                </c:pt>
                <c:pt idx="11">
                  <c:v>8.9</c:v>
                </c:pt>
                <c:pt idx="12">
                  <c:v>10.1</c:v>
                </c:pt>
                <c:pt idx="13">
                  <c:v>10.6</c:v>
                </c:pt>
                <c:pt idx="14">
                  <c:v>9.1</c:v>
                </c:pt>
                <c:pt idx="15">
                  <c:v>9.1</c:v>
                </c:pt>
                <c:pt idx="16">
                  <c:v>6.1</c:v>
                </c:pt>
                <c:pt idx="17">
                  <c:v>4.5</c:v>
                </c:pt>
                <c:pt idx="18">
                  <c:v>4.0999999999999996</c:v>
                </c:pt>
                <c:pt idx="19">
                  <c:v>2</c:v>
                </c:pt>
                <c:pt idx="20">
                  <c:v>1.4</c:v>
                </c:pt>
              </c:numCache>
            </c:numRef>
          </c:val>
          <c:extLst>
            <c:ext xmlns:c16="http://schemas.microsoft.com/office/drawing/2014/chart" uri="{C3380CC4-5D6E-409C-BE32-E72D297353CC}">
              <c16:uniqueId val="{00000001-8DF4-4955-AEE2-7312D10AF55F}"/>
            </c:ext>
          </c:extLst>
        </c:ser>
        <c:dLbls>
          <c:showLegendKey val="0"/>
          <c:showVal val="0"/>
          <c:showCatName val="0"/>
          <c:showSerName val="0"/>
          <c:showPercent val="0"/>
          <c:showBubbleSize val="0"/>
        </c:dLbls>
        <c:gapWidth val="219"/>
        <c:overlap val="-27"/>
        <c:axId val="347235960"/>
        <c:axId val="347228512"/>
      </c:barChart>
      <c:catAx>
        <c:axId val="347235960"/>
        <c:scaling>
          <c:orientation val="minMax"/>
        </c:scaling>
        <c:delete val="0"/>
        <c:axPos val="b"/>
        <c:title>
          <c:tx>
            <c:rich>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Баллы</a:t>
                </a:r>
              </a:p>
            </c:rich>
          </c:tx>
          <c:overlay val="0"/>
          <c:spPr>
            <a:noFill/>
            <a:ln>
              <a:noFill/>
            </a:ln>
            <a:effectLst/>
          </c:spPr>
          <c:txPr>
            <a:bodyPr rot="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7228512"/>
        <c:crosses val="autoZero"/>
        <c:auto val="1"/>
        <c:lblAlgn val="ctr"/>
        <c:lblOffset val="100"/>
        <c:noMultiLvlLbl val="0"/>
      </c:catAx>
      <c:valAx>
        <c:axId val="34722851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r>
                  <a:rPr lang="ru-RU"/>
                  <a:t>Доля участников, %</a:t>
                </a:r>
              </a:p>
            </c:rich>
          </c:tx>
          <c:overlay val="0"/>
          <c:spPr>
            <a:noFill/>
            <a:ln>
              <a:noFill/>
            </a:ln>
            <a:effectLst/>
          </c:spPr>
          <c:txPr>
            <a:bodyPr rot="-54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4723596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Лист1!$E$1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Лист1!$E$2:$E$37</c:f>
              <c:numCache>
                <c:formatCode>General</c:formatCode>
                <c:ptCount val="36"/>
                <c:pt idx="0">
                  <c:v>4.91</c:v>
                </c:pt>
                <c:pt idx="1">
                  <c:v>5.08</c:v>
                </c:pt>
                <c:pt idx="2">
                  <c:v>10.53</c:v>
                </c:pt>
                <c:pt idx="3">
                  <c:v>6.81</c:v>
                </c:pt>
                <c:pt idx="4">
                  <c:v>3.69</c:v>
                </c:pt>
                <c:pt idx="5">
                  <c:v>0</c:v>
                </c:pt>
                <c:pt idx="6">
                  <c:v>0</c:v>
                </c:pt>
                <c:pt idx="7">
                  <c:v>6.25</c:v>
                </c:pt>
                <c:pt idx="8">
                  <c:v>0</c:v>
                </c:pt>
                <c:pt idx="9">
                  <c:v>0</c:v>
                </c:pt>
                <c:pt idx="10">
                  <c:v>0</c:v>
                </c:pt>
                <c:pt idx="11">
                  <c:v>0</c:v>
                </c:pt>
                <c:pt idx="12">
                  <c:v>10.42</c:v>
                </c:pt>
                <c:pt idx="13">
                  <c:v>4.6500000000000004</c:v>
                </c:pt>
                <c:pt idx="14">
                  <c:v>21.43</c:v>
                </c:pt>
                <c:pt idx="15">
                  <c:v>2.6</c:v>
                </c:pt>
                <c:pt idx="16">
                  <c:v>9.59</c:v>
                </c:pt>
                <c:pt idx="17">
                  <c:v>2.11</c:v>
                </c:pt>
                <c:pt idx="18">
                  <c:v>7.32</c:v>
                </c:pt>
                <c:pt idx="19">
                  <c:v>4.67</c:v>
                </c:pt>
                <c:pt idx="20">
                  <c:v>4.84</c:v>
                </c:pt>
                <c:pt idx="21">
                  <c:v>3.78</c:v>
                </c:pt>
                <c:pt idx="22">
                  <c:v>7.02</c:v>
                </c:pt>
                <c:pt idx="23">
                  <c:v>0</c:v>
                </c:pt>
                <c:pt idx="24">
                  <c:v>7.14</c:v>
                </c:pt>
                <c:pt idx="25">
                  <c:v>11.11</c:v>
                </c:pt>
                <c:pt idx="26">
                  <c:v>27.78</c:v>
                </c:pt>
                <c:pt idx="27">
                  <c:v>1.8</c:v>
                </c:pt>
                <c:pt idx="28">
                  <c:v>0</c:v>
                </c:pt>
                <c:pt idx="29">
                  <c:v>7</c:v>
                </c:pt>
                <c:pt idx="30">
                  <c:v>6.58</c:v>
                </c:pt>
                <c:pt idx="31">
                  <c:v>0</c:v>
                </c:pt>
                <c:pt idx="32">
                  <c:v>6.15</c:v>
                </c:pt>
                <c:pt idx="33">
                  <c:v>1.33</c:v>
                </c:pt>
                <c:pt idx="34">
                  <c:v>2.17</c:v>
                </c:pt>
                <c:pt idx="35">
                  <c:v>0.85</c:v>
                </c:pt>
              </c:numCache>
            </c:numRef>
          </c:val>
          <c:extLst>
            <c:ext xmlns:c16="http://schemas.microsoft.com/office/drawing/2014/chart" uri="{C3380CC4-5D6E-409C-BE32-E72D297353CC}">
              <c16:uniqueId val="{00000000-86ED-412E-BC77-B9BE3CF4F923}"/>
            </c:ext>
          </c:extLst>
        </c:ser>
        <c:ser>
          <c:idx val="1"/>
          <c:order val="1"/>
          <c:tx>
            <c:strRef>
              <c:f>Лист1!$F$1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Лист1!$F$2:$F$37</c:f>
              <c:numCache>
                <c:formatCode>General</c:formatCode>
                <c:ptCount val="36"/>
                <c:pt idx="0">
                  <c:v>48.36</c:v>
                </c:pt>
                <c:pt idx="1">
                  <c:v>54.25</c:v>
                </c:pt>
                <c:pt idx="2">
                  <c:v>42.11</c:v>
                </c:pt>
                <c:pt idx="3">
                  <c:v>47.14</c:v>
                </c:pt>
                <c:pt idx="4">
                  <c:v>63.42</c:v>
                </c:pt>
                <c:pt idx="5">
                  <c:v>33.82</c:v>
                </c:pt>
                <c:pt idx="6">
                  <c:v>72.58</c:v>
                </c:pt>
                <c:pt idx="7">
                  <c:v>56.25</c:v>
                </c:pt>
                <c:pt idx="8">
                  <c:v>65</c:v>
                </c:pt>
                <c:pt idx="9">
                  <c:v>26.09</c:v>
                </c:pt>
                <c:pt idx="10">
                  <c:v>60</c:v>
                </c:pt>
                <c:pt idx="11">
                  <c:v>58.33</c:v>
                </c:pt>
                <c:pt idx="12">
                  <c:v>54.17</c:v>
                </c:pt>
                <c:pt idx="13">
                  <c:v>64.34</c:v>
                </c:pt>
                <c:pt idx="14">
                  <c:v>57.14</c:v>
                </c:pt>
                <c:pt idx="15">
                  <c:v>51.95</c:v>
                </c:pt>
                <c:pt idx="16">
                  <c:v>54.79</c:v>
                </c:pt>
                <c:pt idx="17">
                  <c:v>60</c:v>
                </c:pt>
                <c:pt idx="18">
                  <c:v>46.34</c:v>
                </c:pt>
                <c:pt idx="19">
                  <c:v>57.94</c:v>
                </c:pt>
                <c:pt idx="20">
                  <c:v>75</c:v>
                </c:pt>
                <c:pt idx="21">
                  <c:v>57.56</c:v>
                </c:pt>
                <c:pt idx="22">
                  <c:v>52.63</c:v>
                </c:pt>
                <c:pt idx="23">
                  <c:v>33.33</c:v>
                </c:pt>
                <c:pt idx="24">
                  <c:v>46.43</c:v>
                </c:pt>
                <c:pt idx="25">
                  <c:v>38.89</c:v>
                </c:pt>
                <c:pt idx="26">
                  <c:v>55.56</c:v>
                </c:pt>
                <c:pt idx="27">
                  <c:v>35.14</c:v>
                </c:pt>
                <c:pt idx="28">
                  <c:v>36.840000000000003</c:v>
                </c:pt>
                <c:pt idx="29">
                  <c:v>62</c:v>
                </c:pt>
                <c:pt idx="30">
                  <c:v>72.37</c:v>
                </c:pt>
                <c:pt idx="31">
                  <c:v>81.819999999999993</c:v>
                </c:pt>
                <c:pt idx="32">
                  <c:v>58.87</c:v>
                </c:pt>
                <c:pt idx="33">
                  <c:v>54.67</c:v>
                </c:pt>
                <c:pt idx="34">
                  <c:v>65.22</c:v>
                </c:pt>
                <c:pt idx="35">
                  <c:v>47.01</c:v>
                </c:pt>
              </c:numCache>
            </c:numRef>
          </c:val>
          <c:extLst>
            <c:ext xmlns:c16="http://schemas.microsoft.com/office/drawing/2014/chart" uri="{C3380CC4-5D6E-409C-BE32-E72D297353CC}">
              <c16:uniqueId val="{00000001-86ED-412E-BC77-B9BE3CF4F923}"/>
            </c:ext>
          </c:extLst>
        </c:ser>
        <c:ser>
          <c:idx val="2"/>
          <c:order val="2"/>
          <c:tx>
            <c:strRef>
              <c:f>Лист1!$G$1</c:f>
              <c:strCache>
                <c:ptCount val="1"/>
                <c:pt idx="0">
                  <c:v>4</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6ED-412E-BC77-B9BE3CF4F923}"/>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6ED-412E-BC77-B9BE3CF4F92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Лист1!$G$2:$G$37</c:f>
              <c:numCache>
                <c:formatCode>General</c:formatCode>
                <c:ptCount val="36"/>
                <c:pt idx="0">
                  <c:v>37.19</c:v>
                </c:pt>
                <c:pt idx="1">
                  <c:v>33.92</c:v>
                </c:pt>
                <c:pt idx="2">
                  <c:v>42.11</c:v>
                </c:pt>
                <c:pt idx="3">
                  <c:v>36.42</c:v>
                </c:pt>
                <c:pt idx="4">
                  <c:v>29.53</c:v>
                </c:pt>
                <c:pt idx="5">
                  <c:v>54.41</c:v>
                </c:pt>
                <c:pt idx="6">
                  <c:v>27.42</c:v>
                </c:pt>
                <c:pt idx="7">
                  <c:v>34.380000000000003</c:v>
                </c:pt>
                <c:pt idx="8">
                  <c:v>20</c:v>
                </c:pt>
                <c:pt idx="9">
                  <c:v>60.87</c:v>
                </c:pt>
                <c:pt idx="10">
                  <c:v>34</c:v>
                </c:pt>
                <c:pt idx="11">
                  <c:v>38.89</c:v>
                </c:pt>
                <c:pt idx="12">
                  <c:v>31.25</c:v>
                </c:pt>
                <c:pt idx="13">
                  <c:v>27.91</c:v>
                </c:pt>
                <c:pt idx="14">
                  <c:v>21.43</c:v>
                </c:pt>
                <c:pt idx="15">
                  <c:v>42.86</c:v>
                </c:pt>
                <c:pt idx="16">
                  <c:v>35.619999999999997</c:v>
                </c:pt>
                <c:pt idx="17">
                  <c:v>34.74</c:v>
                </c:pt>
                <c:pt idx="18">
                  <c:v>42.68</c:v>
                </c:pt>
                <c:pt idx="19">
                  <c:v>36.450000000000003</c:v>
                </c:pt>
                <c:pt idx="20">
                  <c:v>20.16</c:v>
                </c:pt>
                <c:pt idx="21">
                  <c:v>30.67</c:v>
                </c:pt>
                <c:pt idx="22">
                  <c:v>29.82</c:v>
                </c:pt>
                <c:pt idx="23">
                  <c:v>53.85</c:v>
                </c:pt>
                <c:pt idx="24">
                  <c:v>42.86</c:v>
                </c:pt>
                <c:pt idx="25">
                  <c:v>50</c:v>
                </c:pt>
                <c:pt idx="26">
                  <c:v>16.670000000000002</c:v>
                </c:pt>
                <c:pt idx="27">
                  <c:v>51.35</c:v>
                </c:pt>
                <c:pt idx="28">
                  <c:v>52.63</c:v>
                </c:pt>
                <c:pt idx="29">
                  <c:v>27</c:v>
                </c:pt>
                <c:pt idx="30">
                  <c:v>15.79</c:v>
                </c:pt>
                <c:pt idx="31">
                  <c:v>12.12</c:v>
                </c:pt>
                <c:pt idx="32">
                  <c:v>30.02</c:v>
                </c:pt>
                <c:pt idx="33">
                  <c:v>30.67</c:v>
                </c:pt>
                <c:pt idx="34">
                  <c:v>28.99</c:v>
                </c:pt>
                <c:pt idx="35">
                  <c:v>41.88</c:v>
                </c:pt>
              </c:numCache>
            </c:numRef>
          </c:val>
          <c:extLst>
            <c:ext xmlns:c16="http://schemas.microsoft.com/office/drawing/2014/chart" uri="{C3380CC4-5D6E-409C-BE32-E72D297353CC}">
              <c16:uniqueId val="{00000004-86ED-412E-BC77-B9BE3CF4F923}"/>
            </c:ext>
          </c:extLst>
        </c:ser>
        <c:ser>
          <c:idx val="3"/>
          <c:order val="3"/>
          <c:tx>
            <c:strRef>
              <c:f>Лист1!$H$1</c:f>
              <c:strCache>
                <c:ptCount val="1"/>
                <c:pt idx="0">
                  <c:v>5</c:v>
                </c:pt>
              </c:strCache>
            </c:strRef>
          </c:tx>
          <c:spPr>
            <a:solidFill>
              <a:schemeClr val="accent4">
                <a:alpha val="70000"/>
              </a:schemeClr>
            </a:solidFill>
            <a:ln>
              <a:noFill/>
            </a:ln>
            <a:effectLst/>
          </c:spPr>
          <c:invertIfNegative val="0"/>
          <c:dLbls>
            <c:dLbl>
              <c:idx val="0"/>
              <c:layout>
                <c:manualLayout>
                  <c:x val="1.25588676318424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6ED-412E-BC77-B9BE3CF4F923}"/>
                </c:ext>
              </c:extLst>
            </c:dLbl>
            <c:dLbl>
              <c:idx val="6"/>
              <c:layout>
                <c:manualLayout>
                  <c:x val="1.255886763184241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6ED-412E-BC77-B9BE3CF4F923}"/>
                </c:ext>
              </c:extLst>
            </c:dLbl>
            <c:dLbl>
              <c:idx val="22"/>
              <c:layout>
                <c:manualLayout>
                  <c:x val="1.046572302653547E-2"/>
                  <c:y val="-1.93798449612403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6ED-412E-BC77-B9BE3CF4F92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Лист1!$A$2:$A$37</c:f>
              <c:strCache>
                <c:ptCount val="36"/>
                <c:pt idx="0">
                  <c:v>РФ</c:v>
                </c:pt>
                <c:pt idx="1">
                  <c:v>Приморский край</c:v>
                </c:pt>
                <c:pt idx="2">
                  <c:v>Лазовский муниципальный округ</c:v>
                </c:pt>
                <c:pt idx="3">
                  <c:v>Владивостокский городской округ</c:v>
                </c:pt>
                <c:pt idx="4">
                  <c:v>Артемовский городской округ</c:v>
                </c:pt>
                <c:pt idx="5">
                  <c:v>Кавалеровский муниципальный округ</c:v>
                </c:pt>
                <c:pt idx="6">
                  <c:v>Партизанский муниципальный округ</c:v>
                </c:pt>
                <c:pt idx="7">
                  <c:v>Черниговский муниципальный округ</c:v>
                </c:pt>
                <c:pt idx="8">
                  <c:v>Яковлевский муниципальный округ</c:v>
                </c:pt>
                <c:pt idx="9">
                  <c:v>Ольгинский муниципальный округ</c:v>
                </c:pt>
                <c:pt idx="10">
                  <c:v>Октябрьский муниципальный округ</c:v>
                </c:pt>
                <c:pt idx="11">
                  <c:v>Анучинский муниципальный округ</c:v>
                </c:pt>
                <c:pt idx="12">
                  <c:v>Ханкайский муниципальный округ</c:v>
                </c:pt>
                <c:pt idx="13">
                  <c:v>Городской округ Большой Камень</c:v>
                </c:pt>
                <c:pt idx="14">
                  <c:v>Дальнереченский муниципальный округ</c:v>
                </c:pt>
                <c:pt idx="15">
                  <c:v>Фокино</c:v>
                </c:pt>
                <c:pt idx="16">
                  <c:v>Дальнереченский городской округ</c:v>
                </c:pt>
                <c:pt idx="17">
                  <c:v>Михайловский муниципальный округ</c:v>
                </c:pt>
                <c:pt idx="18">
                  <c:v>Пожарский муниципальный округ</c:v>
                </c:pt>
                <c:pt idx="19">
                  <c:v>Муниципальный округ город Партизанск</c:v>
                </c:pt>
                <c:pt idx="20">
                  <c:v>Муниципальный округ Спасск-Дальний</c:v>
                </c:pt>
                <c:pt idx="21">
                  <c:v>Уссурийский городской округ</c:v>
                </c:pt>
                <c:pt idx="22">
                  <c:v>Шкотовский муниципальный округ</c:v>
                </c:pt>
                <c:pt idx="23">
                  <c:v>Кировский муниципальный округ</c:v>
                </c:pt>
                <c:pt idx="24">
                  <c:v>Хорольский муниципальный округ</c:v>
                </c:pt>
                <c:pt idx="25">
                  <c:v>Чугуевский муниципальный округ</c:v>
                </c:pt>
                <c:pt idx="26">
                  <c:v>Тернейский муниципальный округ</c:v>
                </c:pt>
                <c:pt idx="27">
                  <c:v>Арсеньевский городской округ</c:v>
                </c:pt>
                <c:pt idx="28">
                  <c:v>Пограничный муниципальный округ</c:v>
                </c:pt>
                <c:pt idx="29">
                  <c:v>Надеждинский муниципальный район</c:v>
                </c:pt>
                <c:pt idx="30">
                  <c:v>Хасанский муниципальный округ</c:v>
                </c:pt>
                <c:pt idx="31">
                  <c:v>Красноармейский муниципальный округ</c:v>
                </c:pt>
                <c:pt idx="32">
                  <c:v>Находкинский городской округ</c:v>
                </c:pt>
                <c:pt idx="33">
                  <c:v>Дальнегорский муниципальный округ</c:v>
                </c:pt>
                <c:pt idx="34">
                  <c:v>Лесозаводский муниципальный округ</c:v>
                </c:pt>
                <c:pt idx="35">
                  <c:v>Приморский край (региональное подчинение)</c:v>
                </c:pt>
              </c:strCache>
            </c:strRef>
          </c:cat>
          <c:val>
            <c:numRef>
              <c:f>Лист1!$H$2:$H$37</c:f>
              <c:numCache>
                <c:formatCode>General</c:formatCode>
                <c:ptCount val="36"/>
                <c:pt idx="0">
                  <c:v>9.5299999999999994</c:v>
                </c:pt>
                <c:pt idx="1">
                  <c:v>6.74</c:v>
                </c:pt>
                <c:pt idx="2">
                  <c:v>5.26</c:v>
                </c:pt>
                <c:pt idx="3">
                  <c:v>9.6300000000000008</c:v>
                </c:pt>
                <c:pt idx="4">
                  <c:v>3.36</c:v>
                </c:pt>
                <c:pt idx="5">
                  <c:v>11.76</c:v>
                </c:pt>
                <c:pt idx="6">
                  <c:v>0</c:v>
                </c:pt>
                <c:pt idx="7">
                  <c:v>3.13</c:v>
                </c:pt>
                <c:pt idx="8">
                  <c:v>15</c:v>
                </c:pt>
                <c:pt idx="9">
                  <c:v>13.04</c:v>
                </c:pt>
                <c:pt idx="10">
                  <c:v>6</c:v>
                </c:pt>
                <c:pt idx="11">
                  <c:v>2.78</c:v>
                </c:pt>
                <c:pt idx="12">
                  <c:v>4.17</c:v>
                </c:pt>
                <c:pt idx="13">
                  <c:v>3.1</c:v>
                </c:pt>
                <c:pt idx="14">
                  <c:v>0</c:v>
                </c:pt>
                <c:pt idx="15">
                  <c:v>2.6</c:v>
                </c:pt>
                <c:pt idx="16">
                  <c:v>0</c:v>
                </c:pt>
                <c:pt idx="17">
                  <c:v>3.16</c:v>
                </c:pt>
                <c:pt idx="18">
                  <c:v>3.66</c:v>
                </c:pt>
                <c:pt idx="19">
                  <c:v>0.93</c:v>
                </c:pt>
                <c:pt idx="20">
                  <c:v>0</c:v>
                </c:pt>
                <c:pt idx="21">
                  <c:v>7.98</c:v>
                </c:pt>
                <c:pt idx="22">
                  <c:v>10.53</c:v>
                </c:pt>
                <c:pt idx="23">
                  <c:v>12.82</c:v>
                </c:pt>
                <c:pt idx="24">
                  <c:v>3.57</c:v>
                </c:pt>
                <c:pt idx="25">
                  <c:v>0</c:v>
                </c:pt>
                <c:pt idx="26">
                  <c:v>0</c:v>
                </c:pt>
                <c:pt idx="27">
                  <c:v>11.71</c:v>
                </c:pt>
                <c:pt idx="28">
                  <c:v>10.53</c:v>
                </c:pt>
                <c:pt idx="29">
                  <c:v>4</c:v>
                </c:pt>
                <c:pt idx="30">
                  <c:v>5.26</c:v>
                </c:pt>
                <c:pt idx="31">
                  <c:v>6.06</c:v>
                </c:pt>
                <c:pt idx="32">
                  <c:v>4.96</c:v>
                </c:pt>
                <c:pt idx="33">
                  <c:v>13.33</c:v>
                </c:pt>
                <c:pt idx="34">
                  <c:v>3.62</c:v>
                </c:pt>
                <c:pt idx="35">
                  <c:v>10.26</c:v>
                </c:pt>
              </c:numCache>
            </c:numRef>
          </c:val>
          <c:extLst>
            <c:ext xmlns:c16="http://schemas.microsoft.com/office/drawing/2014/chart" uri="{C3380CC4-5D6E-409C-BE32-E72D297353CC}">
              <c16:uniqueId val="{00000008-86ED-412E-BC77-B9BE3CF4F923}"/>
            </c:ext>
          </c:extLst>
        </c:ser>
        <c:dLbls>
          <c:dLblPos val="ctr"/>
          <c:showLegendKey val="0"/>
          <c:showVal val="1"/>
          <c:showCatName val="0"/>
          <c:showSerName val="0"/>
          <c:showPercent val="0"/>
          <c:showBubbleSize val="0"/>
        </c:dLbls>
        <c:gapWidth val="50"/>
        <c:overlap val="100"/>
        <c:axId val="385423816"/>
        <c:axId val="385427344"/>
      </c:barChart>
      <c:catAx>
        <c:axId val="385423816"/>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85427344"/>
        <c:crosses val="autoZero"/>
        <c:auto val="1"/>
        <c:lblAlgn val="ctr"/>
        <c:lblOffset val="100"/>
        <c:noMultiLvlLbl val="0"/>
      </c:catAx>
      <c:valAx>
        <c:axId val="38542734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85423816"/>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Лист1!$E$1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Лист1!$A$2:$A$12</c:f>
              <c:strCache>
                <c:ptCount val="11"/>
                <c:pt idx="0">
                  <c:v>РФ</c:v>
                </c:pt>
                <c:pt idx="1">
                  <c:v>Приморский край</c:v>
                </c:pt>
                <c:pt idx="2">
                  <c:v>Владивостокский городской округ</c:v>
                </c:pt>
                <c:pt idx="3">
                  <c:v>Черниговский муниципальный округ</c:v>
                </c:pt>
                <c:pt idx="4">
                  <c:v>Октябрьский муниципальный округ</c:v>
                </c:pt>
                <c:pt idx="5">
                  <c:v>Муниципальный округ Спасск-Дальний</c:v>
                </c:pt>
                <c:pt idx="6">
                  <c:v>Уссурийский городской округ</c:v>
                </c:pt>
                <c:pt idx="7">
                  <c:v>Хорольский муниципальный округ</c:v>
                </c:pt>
                <c:pt idx="8">
                  <c:v>Хасанский муниципальный округ</c:v>
                </c:pt>
                <c:pt idx="9">
                  <c:v>Находкинский городской округ</c:v>
                </c:pt>
                <c:pt idx="10">
                  <c:v>Приморский край (региональное подчинение)</c:v>
                </c:pt>
              </c:strCache>
            </c:strRef>
          </c:cat>
          <c:val>
            <c:numRef>
              <c:f>Лист1!$E$2:$E$12</c:f>
              <c:numCache>
                <c:formatCode>General</c:formatCode>
                <c:ptCount val="11"/>
                <c:pt idx="0">
                  <c:v>3.7</c:v>
                </c:pt>
                <c:pt idx="1">
                  <c:v>5.92</c:v>
                </c:pt>
                <c:pt idx="2">
                  <c:v>4.3499999999999996</c:v>
                </c:pt>
                <c:pt idx="3">
                  <c:v>14.29</c:v>
                </c:pt>
                <c:pt idx="4">
                  <c:v>0</c:v>
                </c:pt>
                <c:pt idx="5">
                  <c:v>0</c:v>
                </c:pt>
                <c:pt idx="6">
                  <c:v>4.3499999999999996</c:v>
                </c:pt>
                <c:pt idx="7">
                  <c:v>0</c:v>
                </c:pt>
                <c:pt idx="8">
                  <c:v>30</c:v>
                </c:pt>
                <c:pt idx="9">
                  <c:v>3.7</c:v>
                </c:pt>
                <c:pt idx="10">
                  <c:v>12.5</c:v>
                </c:pt>
              </c:numCache>
            </c:numRef>
          </c:val>
          <c:extLst>
            <c:ext xmlns:c16="http://schemas.microsoft.com/office/drawing/2014/chart" uri="{C3380CC4-5D6E-409C-BE32-E72D297353CC}">
              <c16:uniqueId val="{00000000-1C04-4D83-AE38-009FE74F7384}"/>
            </c:ext>
          </c:extLst>
        </c:ser>
        <c:ser>
          <c:idx val="1"/>
          <c:order val="1"/>
          <c:tx>
            <c:strRef>
              <c:f>Лист1!$F$1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Лист1!$A$2:$A$12</c:f>
              <c:strCache>
                <c:ptCount val="11"/>
                <c:pt idx="0">
                  <c:v>РФ</c:v>
                </c:pt>
                <c:pt idx="1">
                  <c:v>Приморский край</c:v>
                </c:pt>
                <c:pt idx="2">
                  <c:v>Владивостокский городской округ</c:v>
                </c:pt>
                <c:pt idx="3">
                  <c:v>Черниговский муниципальный округ</c:v>
                </c:pt>
                <c:pt idx="4">
                  <c:v>Октябрьский муниципальный округ</c:v>
                </c:pt>
                <c:pt idx="5">
                  <c:v>Муниципальный округ Спасск-Дальний</c:v>
                </c:pt>
                <c:pt idx="6">
                  <c:v>Уссурийский городской округ</c:v>
                </c:pt>
                <c:pt idx="7">
                  <c:v>Хорольский муниципальный округ</c:v>
                </c:pt>
                <c:pt idx="8">
                  <c:v>Хасанский муниципальный округ</c:v>
                </c:pt>
                <c:pt idx="9">
                  <c:v>Находкинский городской округ</c:v>
                </c:pt>
                <c:pt idx="10">
                  <c:v>Приморский край (региональное подчинение)</c:v>
                </c:pt>
              </c:strCache>
            </c:strRef>
          </c:cat>
          <c:val>
            <c:numRef>
              <c:f>Лист1!$F$2:$F$12</c:f>
              <c:numCache>
                <c:formatCode>General</c:formatCode>
                <c:ptCount val="11"/>
                <c:pt idx="0">
                  <c:v>45.33</c:v>
                </c:pt>
                <c:pt idx="1">
                  <c:v>48.78</c:v>
                </c:pt>
                <c:pt idx="2">
                  <c:v>32.61</c:v>
                </c:pt>
                <c:pt idx="3">
                  <c:v>85.71</c:v>
                </c:pt>
                <c:pt idx="4">
                  <c:v>83.33</c:v>
                </c:pt>
                <c:pt idx="5">
                  <c:v>38.549999999999997</c:v>
                </c:pt>
                <c:pt idx="6">
                  <c:v>54.35</c:v>
                </c:pt>
                <c:pt idx="7">
                  <c:v>62.5</c:v>
                </c:pt>
                <c:pt idx="8">
                  <c:v>60</c:v>
                </c:pt>
                <c:pt idx="9">
                  <c:v>37.04</c:v>
                </c:pt>
                <c:pt idx="10">
                  <c:v>54.17</c:v>
                </c:pt>
              </c:numCache>
            </c:numRef>
          </c:val>
          <c:extLst>
            <c:ext xmlns:c16="http://schemas.microsoft.com/office/drawing/2014/chart" uri="{C3380CC4-5D6E-409C-BE32-E72D297353CC}">
              <c16:uniqueId val="{00000001-1C04-4D83-AE38-009FE74F7384}"/>
            </c:ext>
          </c:extLst>
        </c:ser>
        <c:ser>
          <c:idx val="2"/>
          <c:order val="2"/>
          <c:tx>
            <c:strRef>
              <c:f>Лист1!$G$1</c:f>
              <c:strCache>
                <c:ptCount val="1"/>
                <c:pt idx="0">
                  <c:v>4</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C04-4D83-AE38-009FE74F7384}"/>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C04-4D83-AE38-009FE74F738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Лист1!$A$2:$A$12</c:f>
              <c:strCache>
                <c:ptCount val="11"/>
                <c:pt idx="0">
                  <c:v>РФ</c:v>
                </c:pt>
                <c:pt idx="1">
                  <c:v>Приморский край</c:v>
                </c:pt>
                <c:pt idx="2">
                  <c:v>Владивостокский городской округ</c:v>
                </c:pt>
                <c:pt idx="3">
                  <c:v>Черниговский муниципальный округ</c:v>
                </c:pt>
                <c:pt idx="4">
                  <c:v>Октябрьский муниципальный округ</c:v>
                </c:pt>
                <c:pt idx="5">
                  <c:v>Муниципальный округ Спасск-Дальний</c:v>
                </c:pt>
                <c:pt idx="6">
                  <c:v>Уссурийский городской округ</c:v>
                </c:pt>
                <c:pt idx="7">
                  <c:v>Хорольский муниципальный округ</c:v>
                </c:pt>
                <c:pt idx="8">
                  <c:v>Хасанский муниципальный округ</c:v>
                </c:pt>
                <c:pt idx="9">
                  <c:v>Находкинский городской округ</c:v>
                </c:pt>
                <c:pt idx="10">
                  <c:v>Приморский край (региональное подчинение)</c:v>
                </c:pt>
              </c:strCache>
            </c:strRef>
          </c:cat>
          <c:val>
            <c:numRef>
              <c:f>Лист1!$G$2:$G$12</c:f>
              <c:numCache>
                <c:formatCode>General</c:formatCode>
                <c:ptCount val="11"/>
                <c:pt idx="0">
                  <c:v>40.86</c:v>
                </c:pt>
                <c:pt idx="1">
                  <c:v>41.11</c:v>
                </c:pt>
                <c:pt idx="2">
                  <c:v>54.35</c:v>
                </c:pt>
                <c:pt idx="3">
                  <c:v>0</c:v>
                </c:pt>
                <c:pt idx="4">
                  <c:v>8.33</c:v>
                </c:pt>
                <c:pt idx="5">
                  <c:v>57.83</c:v>
                </c:pt>
                <c:pt idx="6">
                  <c:v>34.78</c:v>
                </c:pt>
                <c:pt idx="7">
                  <c:v>37.5</c:v>
                </c:pt>
                <c:pt idx="8">
                  <c:v>10</c:v>
                </c:pt>
                <c:pt idx="9">
                  <c:v>55.56</c:v>
                </c:pt>
                <c:pt idx="10">
                  <c:v>33.33</c:v>
                </c:pt>
              </c:numCache>
            </c:numRef>
          </c:val>
          <c:extLst>
            <c:ext xmlns:c16="http://schemas.microsoft.com/office/drawing/2014/chart" uri="{C3380CC4-5D6E-409C-BE32-E72D297353CC}">
              <c16:uniqueId val="{00000004-1C04-4D83-AE38-009FE74F7384}"/>
            </c:ext>
          </c:extLst>
        </c:ser>
        <c:ser>
          <c:idx val="3"/>
          <c:order val="3"/>
          <c:tx>
            <c:strRef>
              <c:f>Лист1!$H$1</c:f>
              <c:strCache>
                <c:ptCount val="1"/>
                <c:pt idx="0">
                  <c:v>5</c:v>
                </c:pt>
              </c:strCache>
            </c:strRef>
          </c:tx>
          <c:spPr>
            <a:solidFill>
              <a:schemeClr val="accent4">
                <a:alpha val="70000"/>
              </a:schemeClr>
            </a:solidFill>
            <a:ln>
              <a:noFill/>
            </a:ln>
            <a:effectLst/>
          </c:spPr>
          <c:invertIfNegative val="0"/>
          <c:dLbls>
            <c:dLbl>
              <c:idx val="0"/>
              <c:layout>
                <c:manualLayout>
                  <c:x val="1.25588676318424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1C04-4D83-AE38-009FE74F7384}"/>
                </c:ext>
              </c:extLst>
            </c:dLbl>
            <c:dLbl>
              <c:idx val="6"/>
              <c:layout>
                <c:manualLayout>
                  <c:x val="1.255886763184241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C04-4D83-AE38-009FE74F7384}"/>
                </c:ext>
              </c:extLst>
            </c:dLbl>
            <c:dLbl>
              <c:idx val="22"/>
              <c:layout>
                <c:manualLayout>
                  <c:x val="1.046572302653547E-2"/>
                  <c:y val="-1.93798449612403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C04-4D83-AE38-009FE74F7384}"/>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Лист1!$A$2:$A$12</c:f>
              <c:strCache>
                <c:ptCount val="11"/>
                <c:pt idx="0">
                  <c:v>РФ</c:v>
                </c:pt>
                <c:pt idx="1">
                  <c:v>Приморский край</c:v>
                </c:pt>
                <c:pt idx="2">
                  <c:v>Владивостокский городской округ</c:v>
                </c:pt>
                <c:pt idx="3">
                  <c:v>Черниговский муниципальный округ</c:v>
                </c:pt>
                <c:pt idx="4">
                  <c:v>Октябрьский муниципальный округ</c:v>
                </c:pt>
                <c:pt idx="5">
                  <c:v>Муниципальный округ Спасск-Дальний</c:v>
                </c:pt>
                <c:pt idx="6">
                  <c:v>Уссурийский городской округ</c:v>
                </c:pt>
                <c:pt idx="7">
                  <c:v>Хорольский муниципальный округ</c:v>
                </c:pt>
                <c:pt idx="8">
                  <c:v>Хасанский муниципальный округ</c:v>
                </c:pt>
                <c:pt idx="9">
                  <c:v>Находкинский городской округ</c:v>
                </c:pt>
                <c:pt idx="10">
                  <c:v>Приморский край (региональное подчинение)</c:v>
                </c:pt>
              </c:strCache>
            </c:strRef>
          </c:cat>
          <c:val>
            <c:numRef>
              <c:f>Лист1!$H$2:$H$12</c:f>
              <c:numCache>
                <c:formatCode>General</c:formatCode>
                <c:ptCount val="11"/>
                <c:pt idx="0">
                  <c:v>10.11</c:v>
                </c:pt>
                <c:pt idx="1">
                  <c:v>4.18</c:v>
                </c:pt>
                <c:pt idx="2">
                  <c:v>8.6999999999999993</c:v>
                </c:pt>
                <c:pt idx="3">
                  <c:v>0</c:v>
                </c:pt>
                <c:pt idx="4">
                  <c:v>8.33</c:v>
                </c:pt>
                <c:pt idx="5">
                  <c:v>3.61</c:v>
                </c:pt>
                <c:pt idx="6">
                  <c:v>6.52</c:v>
                </c:pt>
                <c:pt idx="7">
                  <c:v>0</c:v>
                </c:pt>
                <c:pt idx="8">
                  <c:v>0</c:v>
                </c:pt>
                <c:pt idx="9">
                  <c:v>3.7</c:v>
                </c:pt>
                <c:pt idx="10">
                  <c:v>0</c:v>
                </c:pt>
              </c:numCache>
            </c:numRef>
          </c:val>
          <c:extLst>
            <c:ext xmlns:c16="http://schemas.microsoft.com/office/drawing/2014/chart" uri="{C3380CC4-5D6E-409C-BE32-E72D297353CC}">
              <c16:uniqueId val="{00000008-1C04-4D83-AE38-009FE74F7384}"/>
            </c:ext>
          </c:extLst>
        </c:ser>
        <c:dLbls>
          <c:dLblPos val="ctr"/>
          <c:showLegendKey val="0"/>
          <c:showVal val="1"/>
          <c:showCatName val="0"/>
          <c:showSerName val="0"/>
          <c:showPercent val="0"/>
          <c:showBubbleSize val="0"/>
        </c:dLbls>
        <c:gapWidth val="50"/>
        <c:overlap val="100"/>
        <c:axId val="378552128"/>
        <c:axId val="378552520"/>
      </c:barChart>
      <c:catAx>
        <c:axId val="378552128"/>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78552520"/>
        <c:crosses val="autoZero"/>
        <c:auto val="1"/>
        <c:lblAlgn val="ctr"/>
        <c:lblOffset val="100"/>
        <c:noMultiLvlLbl val="0"/>
      </c:catAx>
      <c:valAx>
        <c:axId val="378552520"/>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7855212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tx>
            <c:strRef>
              <c:f>Лист1!$E$1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Лист1!$A$2:$A$33</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Лист1!$E$2:$E$33</c:f>
              <c:numCache>
                <c:formatCode>General</c:formatCode>
                <c:ptCount val="32"/>
                <c:pt idx="0">
                  <c:v>4.8600000000000003</c:v>
                </c:pt>
                <c:pt idx="1">
                  <c:v>3.39</c:v>
                </c:pt>
                <c:pt idx="2">
                  <c:v>5.45</c:v>
                </c:pt>
                <c:pt idx="3">
                  <c:v>2</c:v>
                </c:pt>
                <c:pt idx="4">
                  <c:v>1.85</c:v>
                </c:pt>
                <c:pt idx="5">
                  <c:v>2.44</c:v>
                </c:pt>
                <c:pt idx="6">
                  <c:v>0</c:v>
                </c:pt>
                <c:pt idx="7">
                  <c:v>0</c:v>
                </c:pt>
                <c:pt idx="8">
                  <c:v>2.78</c:v>
                </c:pt>
                <c:pt idx="9">
                  <c:v>5</c:v>
                </c:pt>
                <c:pt idx="10">
                  <c:v>0</c:v>
                </c:pt>
                <c:pt idx="11">
                  <c:v>6.35</c:v>
                </c:pt>
                <c:pt idx="12">
                  <c:v>5.41</c:v>
                </c:pt>
                <c:pt idx="13">
                  <c:v>0</c:v>
                </c:pt>
                <c:pt idx="14">
                  <c:v>1.64</c:v>
                </c:pt>
                <c:pt idx="15">
                  <c:v>7.69</c:v>
                </c:pt>
                <c:pt idx="16">
                  <c:v>1.96</c:v>
                </c:pt>
                <c:pt idx="17">
                  <c:v>1.02</c:v>
                </c:pt>
                <c:pt idx="18">
                  <c:v>2.16</c:v>
                </c:pt>
                <c:pt idx="19">
                  <c:v>4</c:v>
                </c:pt>
                <c:pt idx="20">
                  <c:v>0</c:v>
                </c:pt>
                <c:pt idx="21">
                  <c:v>5.63</c:v>
                </c:pt>
                <c:pt idx="22">
                  <c:v>0</c:v>
                </c:pt>
                <c:pt idx="23">
                  <c:v>7.5</c:v>
                </c:pt>
                <c:pt idx="24">
                  <c:v>0.82</c:v>
                </c:pt>
                <c:pt idx="25">
                  <c:v>0</c:v>
                </c:pt>
                <c:pt idx="26">
                  <c:v>7.34</c:v>
                </c:pt>
                <c:pt idx="27">
                  <c:v>2.27</c:v>
                </c:pt>
                <c:pt idx="28">
                  <c:v>3.91</c:v>
                </c:pt>
                <c:pt idx="29">
                  <c:v>0</c:v>
                </c:pt>
                <c:pt idx="30">
                  <c:v>1.92</c:v>
                </c:pt>
                <c:pt idx="31">
                  <c:v>0</c:v>
                </c:pt>
              </c:numCache>
            </c:numRef>
          </c:val>
          <c:extLst>
            <c:ext xmlns:c16="http://schemas.microsoft.com/office/drawing/2014/chart" uri="{C3380CC4-5D6E-409C-BE32-E72D297353CC}">
              <c16:uniqueId val="{00000000-E207-4B06-B29E-04676FBE4342}"/>
            </c:ext>
          </c:extLst>
        </c:ser>
        <c:ser>
          <c:idx val="1"/>
          <c:order val="1"/>
          <c:tx>
            <c:strRef>
              <c:f>Лист1!$F$1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Лист1!$A$2:$A$33</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Лист1!$F$2:$F$33</c:f>
              <c:numCache>
                <c:formatCode>General</c:formatCode>
                <c:ptCount val="32"/>
                <c:pt idx="0">
                  <c:v>47.04</c:v>
                </c:pt>
                <c:pt idx="1">
                  <c:v>53.53</c:v>
                </c:pt>
                <c:pt idx="2">
                  <c:v>48.91</c:v>
                </c:pt>
                <c:pt idx="3">
                  <c:v>55.33</c:v>
                </c:pt>
                <c:pt idx="4">
                  <c:v>53.7</c:v>
                </c:pt>
                <c:pt idx="5">
                  <c:v>64.63</c:v>
                </c:pt>
                <c:pt idx="6">
                  <c:v>50</c:v>
                </c:pt>
                <c:pt idx="7">
                  <c:v>21.43</c:v>
                </c:pt>
                <c:pt idx="8">
                  <c:v>50</c:v>
                </c:pt>
                <c:pt idx="9">
                  <c:v>30</c:v>
                </c:pt>
                <c:pt idx="10">
                  <c:v>76.47</c:v>
                </c:pt>
                <c:pt idx="11">
                  <c:v>73.02</c:v>
                </c:pt>
                <c:pt idx="12">
                  <c:v>70.27</c:v>
                </c:pt>
                <c:pt idx="13">
                  <c:v>57.78</c:v>
                </c:pt>
                <c:pt idx="14">
                  <c:v>67.209999999999994</c:v>
                </c:pt>
                <c:pt idx="15">
                  <c:v>69.23</c:v>
                </c:pt>
                <c:pt idx="16">
                  <c:v>49.02</c:v>
                </c:pt>
                <c:pt idx="17">
                  <c:v>60.2</c:v>
                </c:pt>
                <c:pt idx="18">
                  <c:v>52.16</c:v>
                </c:pt>
                <c:pt idx="19">
                  <c:v>52</c:v>
                </c:pt>
                <c:pt idx="20">
                  <c:v>52.63</c:v>
                </c:pt>
                <c:pt idx="21">
                  <c:v>63.38</c:v>
                </c:pt>
                <c:pt idx="22">
                  <c:v>57.89</c:v>
                </c:pt>
                <c:pt idx="23">
                  <c:v>75</c:v>
                </c:pt>
                <c:pt idx="24">
                  <c:v>54.92</c:v>
                </c:pt>
                <c:pt idx="25">
                  <c:v>39.130000000000003</c:v>
                </c:pt>
                <c:pt idx="26">
                  <c:v>73.39</c:v>
                </c:pt>
                <c:pt idx="27">
                  <c:v>75</c:v>
                </c:pt>
                <c:pt idx="28">
                  <c:v>52.44</c:v>
                </c:pt>
                <c:pt idx="29">
                  <c:v>22.22</c:v>
                </c:pt>
                <c:pt idx="30">
                  <c:v>63.46</c:v>
                </c:pt>
                <c:pt idx="31">
                  <c:v>19.77</c:v>
                </c:pt>
              </c:numCache>
            </c:numRef>
          </c:val>
          <c:extLst>
            <c:ext xmlns:c16="http://schemas.microsoft.com/office/drawing/2014/chart" uri="{C3380CC4-5D6E-409C-BE32-E72D297353CC}">
              <c16:uniqueId val="{00000001-E207-4B06-B29E-04676FBE4342}"/>
            </c:ext>
          </c:extLst>
        </c:ser>
        <c:ser>
          <c:idx val="2"/>
          <c:order val="2"/>
          <c:tx>
            <c:strRef>
              <c:f>Лист1!$G$1</c:f>
              <c:strCache>
                <c:ptCount val="1"/>
                <c:pt idx="0">
                  <c:v>4</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207-4B06-B29E-04676FBE4342}"/>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207-4B06-B29E-04676FBE434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Лист1!$A$2:$A$33</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Лист1!$G$2:$G$33</c:f>
              <c:numCache>
                <c:formatCode>General</c:formatCode>
                <c:ptCount val="32"/>
                <c:pt idx="0">
                  <c:v>37.75</c:v>
                </c:pt>
                <c:pt idx="1">
                  <c:v>35.06</c:v>
                </c:pt>
                <c:pt idx="2">
                  <c:v>37.69</c:v>
                </c:pt>
                <c:pt idx="3">
                  <c:v>37</c:v>
                </c:pt>
                <c:pt idx="4">
                  <c:v>38.89</c:v>
                </c:pt>
                <c:pt idx="5">
                  <c:v>31.71</c:v>
                </c:pt>
                <c:pt idx="6">
                  <c:v>50</c:v>
                </c:pt>
                <c:pt idx="7">
                  <c:v>57.14</c:v>
                </c:pt>
                <c:pt idx="8">
                  <c:v>40.28</c:v>
                </c:pt>
                <c:pt idx="9">
                  <c:v>55</c:v>
                </c:pt>
                <c:pt idx="10">
                  <c:v>23.53</c:v>
                </c:pt>
                <c:pt idx="11">
                  <c:v>17.46</c:v>
                </c:pt>
                <c:pt idx="12">
                  <c:v>21.62</c:v>
                </c:pt>
                <c:pt idx="13">
                  <c:v>37.78</c:v>
                </c:pt>
                <c:pt idx="14">
                  <c:v>31.15</c:v>
                </c:pt>
                <c:pt idx="15">
                  <c:v>15.38</c:v>
                </c:pt>
                <c:pt idx="16">
                  <c:v>39.22</c:v>
                </c:pt>
                <c:pt idx="17">
                  <c:v>37.76</c:v>
                </c:pt>
                <c:pt idx="18">
                  <c:v>33.33</c:v>
                </c:pt>
                <c:pt idx="19">
                  <c:v>40</c:v>
                </c:pt>
                <c:pt idx="20">
                  <c:v>39.47</c:v>
                </c:pt>
                <c:pt idx="21">
                  <c:v>30.99</c:v>
                </c:pt>
                <c:pt idx="22">
                  <c:v>29.82</c:v>
                </c:pt>
                <c:pt idx="23">
                  <c:v>12.5</c:v>
                </c:pt>
                <c:pt idx="24">
                  <c:v>36.89</c:v>
                </c:pt>
                <c:pt idx="25">
                  <c:v>52.17</c:v>
                </c:pt>
                <c:pt idx="26">
                  <c:v>15.6</c:v>
                </c:pt>
                <c:pt idx="27">
                  <c:v>20.45</c:v>
                </c:pt>
                <c:pt idx="28">
                  <c:v>34.200000000000003</c:v>
                </c:pt>
                <c:pt idx="29">
                  <c:v>44.44</c:v>
                </c:pt>
                <c:pt idx="30">
                  <c:v>26.92</c:v>
                </c:pt>
                <c:pt idx="31">
                  <c:v>54.65</c:v>
                </c:pt>
              </c:numCache>
            </c:numRef>
          </c:val>
          <c:extLst>
            <c:ext xmlns:c16="http://schemas.microsoft.com/office/drawing/2014/chart" uri="{C3380CC4-5D6E-409C-BE32-E72D297353CC}">
              <c16:uniqueId val="{00000004-E207-4B06-B29E-04676FBE4342}"/>
            </c:ext>
          </c:extLst>
        </c:ser>
        <c:ser>
          <c:idx val="3"/>
          <c:order val="3"/>
          <c:tx>
            <c:strRef>
              <c:f>Лист1!$H$1</c:f>
              <c:strCache>
                <c:ptCount val="1"/>
                <c:pt idx="0">
                  <c:v>5</c:v>
                </c:pt>
              </c:strCache>
            </c:strRef>
          </c:tx>
          <c:spPr>
            <a:solidFill>
              <a:schemeClr val="accent4">
                <a:alpha val="70000"/>
              </a:schemeClr>
            </a:solidFill>
            <a:ln>
              <a:noFill/>
            </a:ln>
            <a:effectLst/>
          </c:spPr>
          <c:invertIfNegative val="0"/>
          <c:dLbls>
            <c:dLbl>
              <c:idx val="0"/>
              <c:layout>
                <c:manualLayout>
                  <c:x val="1.25588676318424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207-4B06-B29E-04676FBE4342}"/>
                </c:ext>
              </c:extLst>
            </c:dLbl>
            <c:dLbl>
              <c:idx val="6"/>
              <c:layout>
                <c:manualLayout>
                  <c:x val="1.255886763184241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207-4B06-B29E-04676FBE4342}"/>
                </c:ext>
              </c:extLst>
            </c:dLbl>
            <c:dLbl>
              <c:idx val="22"/>
              <c:layout>
                <c:manualLayout>
                  <c:x val="1.046572302653547E-2"/>
                  <c:y val="-1.93798449612403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207-4B06-B29E-04676FBE4342}"/>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Лист1!$A$2:$A$33</c:f>
              <c:strCache>
                <c:ptCount val="32"/>
                <c:pt idx="0">
                  <c:v>РФ</c:v>
                </c:pt>
                <c:pt idx="1">
                  <c:v>Приморский край</c:v>
                </c:pt>
                <c:pt idx="2">
                  <c:v>Владивостокский городской округ</c:v>
                </c:pt>
                <c:pt idx="3">
                  <c:v>Артемовский городской округ</c:v>
                </c:pt>
                <c:pt idx="4">
                  <c:v>Кавалеровский муниципальный округ</c:v>
                </c:pt>
                <c:pt idx="5">
                  <c:v>Черниговский муниципальный округ</c:v>
                </c:pt>
                <c:pt idx="6">
                  <c:v>Яковлевский муниципальный округ</c:v>
                </c:pt>
                <c:pt idx="7">
                  <c:v>Ольгинский муниципальный округ</c:v>
                </c:pt>
                <c:pt idx="8">
                  <c:v>Октябрьский муниципальный округ</c:v>
                </c:pt>
                <c:pt idx="9">
                  <c:v>Анучинский муниципальный округ</c:v>
                </c:pt>
                <c:pt idx="10">
                  <c:v>Ханкайский муниципальный округ</c:v>
                </c:pt>
                <c:pt idx="11">
                  <c:v>Городской округ Большой Камень</c:v>
                </c:pt>
                <c:pt idx="12">
                  <c:v>Фокино</c:v>
                </c:pt>
                <c:pt idx="13">
                  <c:v>Дальнереченский городской округ</c:v>
                </c:pt>
                <c:pt idx="14">
                  <c:v>Михайловский муниципальный округ</c:v>
                </c:pt>
                <c:pt idx="15">
                  <c:v>Пожарский муниципальный округ</c:v>
                </c:pt>
                <c:pt idx="16">
                  <c:v>Муниципальный округ город Партизанск</c:v>
                </c:pt>
                <c:pt idx="17">
                  <c:v>Муниципальный округ Спасск-Дальний</c:v>
                </c:pt>
                <c:pt idx="18">
                  <c:v>Уссурийский городской округ</c:v>
                </c:pt>
                <c:pt idx="19">
                  <c:v>Шкотовский муниципальный округ</c:v>
                </c:pt>
                <c:pt idx="20">
                  <c:v>Кировский муниципальный округ</c:v>
                </c:pt>
                <c:pt idx="21">
                  <c:v>Хорольский муниципальный округ</c:v>
                </c:pt>
                <c:pt idx="22">
                  <c:v>Чугуевский муниципальный округ</c:v>
                </c:pt>
                <c:pt idx="23">
                  <c:v>Тернейский муниципальный округ</c:v>
                </c:pt>
                <c:pt idx="24">
                  <c:v>Арсеньевский городской округ</c:v>
                </c:pt>
                <c:pt idx="25">
                  <c:v>Пограничный муниципальный округ</c:v>
                </c:pt>
                <c:pt idx="26">
                  <c:v>Надеждинский муниципальный район</c:v>
                </c:pt>
                <c:pt idx="27">
                  <c:v>Красноармейский муниципальный округ</c:v>
                </c:pt>
                <c:pt idx="28">
                  <c:v>Находкинский городской округ</c:v>
                </c:pt>
                <c:pt idx="29">
                  <c:v>Дальнегорский муниципальный округ</c:v>
                </c:pt>
                <c:pt idx="30">
                  <c:v>Лесозаводский муниципальный округ</c:v>
                </c:pt>
                <c:pt idx="31">
                  <c:v>Приморский край (региональное подчинение)</c:v>
                </c:pt>
              </c:strCache>
            </c:strRef>
          </c:cat>
          <c:val>
            <c:numRef>
              <c:f>Лист1!$H$2:$H$33</c:f>
              <c:numCache>
                <c:formatCode>General</c:formatCode>
                <c:ptCount val="32"/>
                <c:pt idx="0">
                  <c:v>10.35</c:v>
                </c:pt>
                <c:pt idx="1">
                  <c:v>8.0299999999999994</c:v>
                </c:pt>
                <c:pt idx="2">
                  <c:v>7.95</c:v>
                </c:pt>
                <c:pt idx="3">
                  <c:v>5.67</c:v>
                </c:pt>
                <c:pt idx="4">
                  <c:v>5.56</c:v>
                </c:pt>
                <c:pt idx="5">
                  <c:v>1.22</c:v>
                </c:pt>
                <c:pt idx="6">
                  <c:v>0</c:v>
                </c:pt>
                <c:pt idx="7">
                  <c:v>21.43</c:v>
                </c:pt>
                <c:pt idx="8">
                  <c:v>6.94</c:v>
                </c:pt>
                <c:pt idx="9">
                  <c:v>10</c:v>
                </c:pt>
                <c:pt idx="10">
                  <c:v>0</c:v>
                </c:pt>
                <c:pt idx="11">
                  <c:v>3.17</c:v>
                </c:pt>
                <c:pt idx="12">
                  <c:v>2.7</c:v>
                </c:pt>
                <c:pt idx="13">
                  <c:v>4.4400000000000004</c:v>
                </c:pt>
                <c:pt idx="14">
                  <c:v>0</c:v>
                </c:pt>
                <c:pt idx="15">
                  <c:v>7.69</c:v>
                </c:pt>
                <c:pt idx="16">
                  <c:v>9.8000000000000007</c:v>
                </c:pt>
                <c:pt idx="17">
                  <c:v>1.02</c:v>
                </c:pt>
                <c:pt idx="18">
                  <c:v>12.34</c:v>
                </c:pt>
                <c:pt idx="19">
                  <c:v>4</c:v>
                </c:pt>
                <c:pt idx="20">
                  <c:v>7.89</c:v>
                </c:pt>
                <c:pt idx="21">
                  <c:v>0</c:v>
                </c:pt>
                <c:pt idx="22">
                  <c:v>12.28</c:v>
                </c:pt>
                <c:pt idx="23">
                  <c:v>5</c:v>
                </c:pt>
                <c:pt idx="24">
                  <c:v>7.38</c:v>
                </c:pt>
                <c:pt idx="25">
                  <c:v>8.6999999999999993</c:v>
                </c:pt>
                <c:pt idx="26">
                  <c:v>3.67</c:v>
                </c:pt>
                <c:pt idx="27">
                  <c:v>2.27</c:v>
                </c:pt>
                <c:pt idx="28">
                  <c:v>9.4499999999999993</c:v>
                </c:pt>
                <c:pt idx="29">
                  <c:v>33.33</c:v>
                </c:pt>
                <c:pt idx="30">
                  <c:v>7.69</c:v>
                </c:pt>
                <c:pt idx="31">
                  <c:v>25.58</c:v>
                </c:pt>
              </c:numCache>
            </c:numRef>
          </c:val>
          <c:extLst>
            <c:ext xmlns:c16="http://schemas.microsoft.com/office/drawing/2014/chart" uri="{C3380CC4-5D6E-409C-BE32-E72D297353CC}">
              <c16:uniqueId val="{00000008-E207-4B06-B29E-04676FBE4342}"/>
            </c:ext>
          </c:extLst>
        </c:ser>
        <c:dLbls>
          <c:dLblPos val="ctr"/>
          <c:showLegendKey val="0"/>
          <c:showVal val="1"/>
          <c:showCatName val="0"/>
          <c:showSerName val="0"/>
          <c:showPercent val="0"/>
          <c:showBubbleSize val="0"/>
        </c:dLbls>
        <c:gapWidth val="50"/>
        <c:overlap val="100"/>
        <c:axId val="380789200"/>
        <c:axId val="380789984"/>
      </c:barChart>
      <c:catAx>
        <c:axId val="380789200"/>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80789984"/>
        <c:crosses val="autoZero"/>
        <c:auto val="1"/>
        <c:lblAlgn val="ctr"/>
        <c:lblOffset val="100"/>
        <c:noMultiLvlLbl val="0"/>
      </c:catAx>
      <c:valAx>
        <c:axId val="380789984"/>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80789200"/>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795637971289091"/>
          <c:y val="2.0865936358894107E-2"/>
          <c:w val="0.69986540144020459"/>
          <c:h val="0.92864211222423487"/>
        </c:manualLayout>
      </c:layout>
      <c:barChart>
        <c:barDir val="bar"/>
        <c:grouping val="stacked"/>
        <c:varyColors val="0"/>
        <c:ser>
          <c:idx val="0"/>
          <c:order val="0"/>
          <c:tx>
            <c:strRef>
              <c:f>Лист1!$E$1</c:f>
              <c:strCache>
                <c:ptCount val="1"/>
                <c:pt idx="0">
                  <c:v>2</c:v>
                </c:pt>
              </c:strCache>
            </c:strRef>
          </c:tx>
          <c:spPr>
            <a:solidFill>
              <a:schemeClr val="accent1">
                <a:alpha val="70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Лист1!$A$2:$A$9</c:f>
              <c:strCache>
                <c:ptCount val="8"/>
                <c:pt idx="0">
                  <c:v>РФ</c:v>
                </c:pt>
                <c:pt idx="1">
                  <c:v>Приморский край</c:v>
                </c:pt>
                <c:pt idx="2">
                  <c:v>Городской округ Большой Камень</c:v>
                </c:pt>
                <c:pt idx="3">
                  <c:v>Пожарский муниципальный округ</c:v>
                </c:pt>
                <c:pt idx="4">
                  <c:v>Муниципальный округ Спасск-Дальний</c:v>
                </c:pt>
                <c:pt idx="5">
                  <c:v>Уссурийский городской округ</c:v>
                </c:pt>
                <c:pt idx="6">
                  <c:v>Хасанский муниципальный округ</c:v>
                </c:pt>
                <c:pt idx="7">
                  <c:v>Находкинский городской округ</c:v>
                </c:pt>
              </c:strCache>
            </c:strRef>
          </c:cat>
          <c:val>
            <c:numRef>
              <c:f>Лист1!$E$2:$E$9</c:f>
              <c:numCache>
                <c:formatCode>General</c:formatCode>
                <c:ptCount val="8"/>
                <c:pt idx="0">
                  <c:v>4.13</c:v>
                </c:pt>
                <c:pt idx="1">
                  <c:v>9.93</c:v>
                </c:pt>
                <c:pt idx="2">
                  <c:v>7.69</c:v>
                </c:pt>
                <c:pt idx="3">
                  <c:v>47.83</c:v>
                </c:pt>
                <c:pt idx="4">
                  <c:v>0</c:v>
                </c:pt>
                <c:pt idx="5">
                  <c:v>3.85</c:v>
                </c:pt>
                <c:pt idx="6">
                  <c:v>0</c:v>
                </c:pt>
                <c:pt idx="7">
                  <c:v>0</c:v>
                </c:pt>
              </c:numCache>
            </c:numRef>
          </c:val>
          <c:extLst>
            <c:ext xmlns:c16="http://schemas.microsoft.com/office/drawing/2014/chart" uri="{C3380CC4-5D6E-409C-BE32-E72D297353CC}">
              <c16:uniqueId val="{00000000-E41B-4043-9057-FABC46E5CDA9}"/>
            </c:ext>
          </c:extLst>
        </c:ser>
        <c:ser>
          <c:idx val="1"/>
          <c:order val="1"/>
          <c:tx>
            <c:strRef>
              <c:f>Лист1!$F$1</c:f>
              <c:strCache>
                <c:ptCount val="1"/>
                <c:pt idx="0">
                  <c:v>3</c:v>
                </c:pt>
              </c:strCache>
            </c:strRef>
          </c:tx>
          <c:spPr>
            <a:solidFill>
              <a:schemeClr val="accent2">
                <a:alpha val="7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Лист1!$A$2:$A$9</c:f>
              <c:strCache>
                <c:ptCount val="8"/>
                <c:pt idx="0">
                  <c:v>РФ</c:v>
                </c:pt>
                <c:pt idx="1">
                  <c:v>Приморский край</c:v>
                </c:pt>
                <c:pt idx="2">
                  <c:v>Городской округ Большой Камень</c:v>
                </c:pt>
                <c:pt idx="3">
                  <c:v>Пожарский муниципальный округ</c:v>
                </c:pt>
                <c:pt idx="4">
                  <c:v>Муниципальный округ Спасск-Дальний</c:v>
                </c:pt>
                <c:pt idx="5">
                  <c:v>Уссурийский городской округ</c:v>
                </c:pt>
                <c:pt idx="6">
                  <c:v>Хасанский муниципальный округ</c:v>
                </c:pt>
                <c:pt idx="7">
                  <c:v>Находкинский городской округ</c:v>
                </c:pt>
              </c:strCache>
            </c:strRef>
          </c:cat>
          <c:val>
            <c:numRef>
              <c:f>Лист1!$F$2:$F$9</c:f>
              <c:numCache>
                <c:formatCode>General</c:formatCode>
                <c:ptCount val="8"/>
                <c:pt idx="0">
                  <c:v>41.35</c:v>
                </c:pt>
                <c:pt idx="1">
                  <c:v>52.48</c:v>
                </c:pt>
                <c:pt idx="2">
                  <c:v>65.38</c:v>
                </c:pt>
                <c:pt idx="3">
                  <c:v>47.83</c:v>
                </c:pt>
                <c:pt idx="4">
                  <c:v>32</c:v>
                </c:pt>
                <c:pt idx="5">
                  <c:v>61.54</c:v>
                </c:pt>
                <c:pt idx="6">
                  <c:v>60.87</c:v>
                </c:pt>
                <c:pt idx="7">
                  <c:v>44.44</c:v>
                </c:pt>
              </c:numCache>
            </c:numRef>
          </c:val>
          <c:extLst>
            <c:ext xmlns:c16="http://schemas.microsoft.com/office/drawing/2014/chart" uri="{C3380CC4-5D6E-409C-BE32-E72D297353CC}">
              <c16:uniqueId val="{00000001-E41B-4043-9057-FABC46E5CDA9}"/>
            </c:ext>
          </c:extLst>
        </c:ser>
        <c:ser>
          <c:idx val="2"/>
          <c:order val="2"/>
          <c:tx>
            <c:strRef>
              <c:f>Лист1!$G$1</c:f>
              <c:strCache>
                <c:ptCount val="1"/>
                <c:pt idx="0">
                  <c:v>4</c:v>
                </c:pt>
              </c:strCache>
            </c:strRef>
          </c:tx>
          <c:spPr>
            <a:solidFill>
              <a:schemeClr val="accent3">
                <a:alpha val="70000"/>
              </a:schemeClr>
            </a:solidFill>
            <a:ln>
              <a:noFill/>
            </a:ln>
            <a:effectLst/>
          </c:spPr>
          <c:invertIfNegative val="0"/>
          <c:dLbls>
            <c:dLbl>
              <c:idx val="0"/>
              <c:layout>
                <c:manualLayout>
                  <c:x val="-4.1862892106141877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41B-4043-9057-FABC46E5CDA9}"/>
                </c:ext>
              </c:extLst>
            </c:dLbl>
            <c:dLbl>
              <c:idx val="6"/>
              <c:layout>
                <c:manualLayout>
                  <c:x val="-1.2558867631842564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41B-4043-9057-FABC46E5CDA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Лист1!$A$2:$A$9</c:f>
              <c:strCache>
                <c:ptCount val="8"/>
                <c:pt idx="0">
                  <c:v>РФ</c:v>
                </c:pt>
                <c:pt idx="1">
                  <c:v>Приморский край</c:v>
                </c:pt>
                <c:pt idx="2">
                  <c:v>Городской округ Большой Камень</c:v>
                </c:pt>
                <c:pt idx="3">
                  <c:v>Пожарский муниципальный округ</c:v>
                </c:pt>
                <c:pt idx="4">
                  <c:v>Муниципальный округ Спасск-Дальний</c:v>
                </c:pt>
                <c:pt idx="5">
                  <c:v>Уссурийский городской округ</c:v>
                </c:pt>
                <c:pt idx="6">
                  <c:v>Хасанский муниципальный округ</c:v>
                </c:pt>
                <c:pt idx="7">
                  <c:v>Находкинский городской округ</c:v>
                </c:pt>
              </c:strCache>
            </c:strRef>
          </c:cat>
          <c:val>
            <c:numRef>
              <c:f>Лист1!$G$2:$G$9</c:f>
              <c:numCache>
                <c:formatCode>General</c:formatCode>
                <c:ptCount val="8"/>
                <c:pt idx="0">
                  <c:v>41.29</c:v>
                </c:pt>
                <c:pt idx="1">
                  <c:v>33.33</c:v>
                </c:pt>
                <c:pt idx="2">
                  <c:v>26.92</c:v>
                </c:pt>
                <c:pt idx="3">
                  <c:v>4.3499999999999996</c:v>
                </c:pt>
                <c:pt idx="4">
                  <c:v>60</c:v>
                </c:pt>
                <c:pt idx="5">
                  <c:v>34.619999999999997</c:v>
                </c:pt>
                <c:pt idx="6">
                  <c:v>39.130000000000003</c:v>
                </c:pt>
                <c:pt idx="7">
                  <c:v>33.33</c:v>
                </c:pt>
              </c:numCache>
            </c:numRef>
          </c:val>
          <c:extLst>
            <c:ext xmlns:c16="http://schemas.microsoft.com/office/drawing/2014/chart" uri="{C3380CC4-5D6E-409C-BE32-E72D297353CC}">
              <c16:uniqueId val="{00000004-E41B-4043-9057-FABC46E5CDA9}"/>
            </c:ext>
          </c:extLst>
        </c:ser>
        <c:ser>
          <c:idx val="3"/>
          <c:order val="3"/>
          <c:tx>
            <c:strRef>
              <c:f>Лист1!$H$1</c:f>
              <c:strCache>
                <c:ptCount val="1"/>
                <c:pt idx="0">
                  <c:v>5</c:v>
                </c:pt>
              </c:strCache>
            </c:strRef>
          </c:tx>
          <c:spPr>
            <a:solidFill>
              <a:schemeClr val="accent4">
                <a:alpha val="70000"/>
              </a:schemeClr>
            </a:solidFill>
            <a:ln>
              <a:noFill/>
            </a:ln>
            <a:effectLst/>
          </c:spPr>
          <c:invertIfNegative val="0"/>
          <c:dLbls>
            <c:dLbl>
              <c:idx val="0"/>
              <c:layout>
                <c:manualLayout>
                  <c:x val="1.25588676318424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E41B-4043-9057-FABC46E5CDA9}"/>
                </c:ext>
              </c:extLst>
            </c:dLbl>
            <c:dLbl>
              <c:idx val="6"/>
              <c:layout>
                <c:manualLayout>
                  <c:x val="1.255886763184241E-2"/>
                  <c:y val="-1.4211722129882782E-16"/>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41B-4043-9057-FABC46E5CDA9}"/>
                </c:ext>
              </c:extLst>
            </c:dLbl>
            <c:dLbl>
              <c:idx val="22"/>
              <c:layout>
                <c:manualLayout>
                  <c:x val="1.046572302653547E-2"/>
                  <c:y val="-1.937984496124031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41B-4043-9057-FABC46E5CDA9}"/>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Лист1!$A$2:$A$9</c:f>
              <c:strCache>
                <c:ptCount val="8"/>
                <c:pt idx="0">
                  <c:v>РФ</c:v>
                </c:pt>
                <c:pt idx="1">
                  <c:v>Приморский край</c:v>
                </c:pt>
                <c:pt idx="2">
                  <c:v>Городской округ Большой Камень</c:v>
                </c:pt>
                <c:pt idx="3">
                  <c:v>Пожарский муниципальный округ</c:v>
                </c:pt>
                <c:pt idx="4">
                  <c:v>Муниципальный округ Спасск-Дальний</c:v>
                </c:pt>
                <c:pt idx="5">
                  <c:v>Уссурийский городской округ</c:v>
                </c:pt>
                <c:pt idx="6">
                  <c:v>Хасанский муниципальный округ</c:v>
                </c:pt>
                <c:pt idx="7">
                  <c:v>Находкинский городской округ</c:v>
                </c:pt>
              </c:strCache>
            </c:strRef>
          </c:cat>
          <c:val>
            <c:numRef>
              <c:f>Лист1!$H$2:$H$9</c:f>
              <c:numCache>
                <c:formatCode>General</c:formatCode>
                <c:ptCount val="8"/>
                <c:pt idx="0">
                  <c:v>13.23</c:v>
                </c:pt>
                <c:pt idx="1">
                  <c:v>4.26</c:v>
                </c:pt>
                <c:pt idx="2">
                  <c:v>0</c:v>
                </c:pt>
                <c:pt idx="3">
                  <c:v>0</c:v>
                </c:pt>
                <c:pt idx="4">
                  <c:v>8</c:v>
                </c:pt>
                <c:pt idx="5">
                  <c:v>0</c:v>
                </c:pt>
                <c:pt idx="6">
                  <c:v>0</c:v>
                </c:pt>
                <c:pt idx="7">
                  <c:v>22.22</c:v>
                </c:pt>
              </c:numCache>
            </c:numRef>
          </c:val>
          <c:extLst>
            <c:ext xmlns:c16="http://schemas.microsoft.com/office/drawing/2014/chart" uri="{C3380CC4-5D6E-409C-BE32-E72D297353CC}">
              <c16:uniqueId val="{00000008-E41B-4043-9057-FABC46E5CDA9}"/>
            </c:ext>
          </c:extLst>
        </c:ser>
        <c:dLbls>
          <c:dLblPos val="ctr"/>
          <c:showLegendKey val="0"/>
          <c:showVal val="1"/>
          <c:showCatName val="0"/>
          <c:showSerName val="0"/>
          <c:showPercent val="0"/>
          <c:showBubbleSize val="0"/>
        </c:dLbls>
        <c:gapWidth val="50"/>
        <c:overlap val="100"/>
        <c:axId val="380279584"/>
        <c:axId val="380274488"/>
      </c:barChart>
      <c:catAx>
        <c:axId val="380279584"/>
        <c:scaling>
          <c:orientation val="minMax"/>
        </c:scaling>
        <c:delete val="0"/>
        <c:axPos val="l"/>
        <c:numFmt formatCode="General" sourceLinked="1"/>
        <c:majorTickMark val="none"/>
        <c:minorTickMark val="none"/>
        <c:tickLblPos val="nextTo"/>
        <c:spPr>
          <a:noFill/>
          <a:ln w="9525" cap="flat" cmpd="sng" algn="ctr">
            <a:solidFill>
              <a:schemeClr val="tx1">
                <a:lumMod val="25000"/>
                <a:lumOff val="75000"/>
              </a:schemeClr>
            </a:solidFill>
            <a:round/>
            <a:headEnd type="none" w="sm" len="sm"/>
            <a:tailEnd type="none" w="sm" len="sm"/>
          </a:ln>
          <a:effectLst/>
        </c:spPr>
        <c:txPr>
          <a:bodyPr rot="-60000000" spcFirstLastPara="1" vertOverflow="ellipsis" vert="horz" wrap="square" anchor="ctr" anchorCtr="1"/>
          <a:lstStyle/>
          <a:p>
            <a:pPr>
              <a:defRPr sz="1000" b="0" i="0" u="none" strike="noStrike" kern="1200" baseline="0">
                <a:solidFill>
                  <a:sysClr val="windowText" lastClr="000000"/>
                </a:solidFill>
                <a:latin typeface="+mn-lt"/>
                <a:ea typeface="+mn-ea"/>
                <a:cs typeface="+mn-cs"/>
              </a:defRPr>
            </a:pPr>
            <a:endParaRPr lang="ru-RU"/>
          </a:p>
        </c:txPr>
        <c:crossAx val="380274488"/>
        <c:crosses val="autoZero"/>
        <c:auto val="1"/>
        <c:lblAlgn val="ctr"/>
        <c:lblOffset val="100"/>
        <c:noMultiLvlLbl val="0"/>
      </c:catAx>
      <c:valAx>
        <c:axId val="380274488"/>
        <c:scaling>
          <c:orientation val="minMax"/>
          <c:max val="100"/>
        </c:scaling>
        <c:delete val="0"/>
        <c:axPos val="b"/>
        <c:majorGridlines>
          <c:spPr>
            <a:ln w="9525" cap="flat" cmpd="sng" algn="ctr">
              <a:gradFill>
                <a:gsLst>
                  <a:gs pos="0">
                    <a:schemeClr val="tx1">
                      <a:lumMod val="5000"/>
                      <a:lumOff val="95000"/>
                    </a:schemeClr>
                  </a:gs>
                  <a:gs pos="100000">
                    <a:schemeClr val="tx1">
                      <a:lumMod val="15000"/>
                      <a:lumOff val="85000"/>
                    </a:schemeClr>
                  </a:gs>
                </a:gsLst>
                <a:lin ang="5400000" scaled="0"/>
              </a:gradFill>
              <a:round/>
            </a:ln>
            <a:effectLst/>
          </c:spPr>
        </c:majorGridlines>
        <c:numFmt formatCode="General" sourceLinked="0"/>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crossAx val="380279584"/>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ru-RU"/>
        </a:p>
      </c:txPr>
    </c:legend>
    <c:plotVisOnly val="1"/>
    <c:dispBlanksAs val="gap"/>
    <c:showDLblsOverMax val="0"/>
  </c:chart>
  <c:spPr>
    <a:solidFill>
      <a:schemeClr val="bg1"/>
    </a:solidFill>
    <a:ln w="9525" cap="flat" cmpd="sng" algn="ctr">
      <a:noFill/>
      <a:round/>
    </a:ln>
    <a:effectLst/>
  </c:spPr>
  <c:txPr>
    <a:bodyPr/>
    <a:lstStyle/>
    <a:p>
      <a:pPr>
        <a:defRPr baseline="0">
          <a:solidFill>
            <a:sysClr val="windowText" lastClr="000000"/>
          </a:solidFill>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06">
  <cs:axisTitle>
    <cs:lnRef idx="0"/>
    <cs:fillRef idx="0"/>
    <cs:effectRef idx="0"/>
    <cs:fontRef idx="minor">
      <a:schemeClr val="tx1">
        <a:lumMod val="50000"/>
        <a:lumOff val="50000"/>
      </a:schemeClr>
    </cs:fontRef>
    <cs:defRPr sz="900" kern="1200" cap="all"/>
  </cs:axisTitle>
  <cs:category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
  <cs:dataPoint3D>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3D>
  <cs:dataPointLine>
    <cs:lnRef idx="0">
      <cs:styleClr val="auto"/>
    </cs:lnRef>
    <cs:fillRef idx="2">
      <cs:styleClr val="auto"/>
    </cs:fillRef>
    <cs:effectRef idx="1"/>
    <cs:fontRef idx="minor">
      <a:schemeClr val="dk1"/>
    </cs:fontRef>
    <cs:spPr>
      <a:ln w="15875" cap="rnd">
        <a:solidFill>
          <a:schemeClr val="phClr"/>
        </a:solidFill>
        <a:round/>
      </a:ln>
    </cs:spPr>
  </cs:dataPointLine>
  <cs:dataPointMarker>
    <cs:lnRef idx="0">
      <cs:styleClr val="auto"/>
    </cs:lnRef>
    <cs:fillRef idx="2">
      <cs:styleClr val="auto"/>
    </cs:fillRef>
    <cs:effectRef idx="1"/>
    <cs:fontRef idx="minor">
      <a:schemeClr val="dk1"/>
    </cs:fontRef>
    <cs:spPr>
      <a:ln w="9525" cap="flat" cmpd="sng" algn="ctr">
        <a:solidFill>
          <a:schemeClr val="phClr">
            <a:shade val="95000"/>
          </a:schemeClr>
        </a:solidFill>
        <a:round/>
      </a:ln>
    </cs:spPr>
  </cs:dataPointMarker>
  <cs:dataPointMarkerLayout symbol="circle" size="4"/>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50000"/>
        <a:lumOff val="50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50000"/>
        <a:lumOff val="50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50000"/>
        <a:lumOff val="50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400" kern="1200" cap="none" spc="2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50000"/>
        <a:lumOff val="50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50000"/>
        <a:lumOff val="50000"/>
      </a:schemeClr>
    </cs:fontRef>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305">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25000"/>
            <a:lumOff val="75000"/>
          </a:schemeClr>
        </a:solidFill>
        <a:round/>
        <a:headEnd type="none" w="sm" len="sm"/>
        <a:tailEnd type="none" w="sm" len="sm"/>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bg1"/>
    </cs:fontRef>
    <cs:spPr>
      <a:solidFill>
        <a:schemeClr val="tx1">
          <a:lumMod val="50000"/>
          <a:lumOff val="50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alpha val="70000"/>
        </a:schemeClr>
      </a:solidFill>
    </cs:spPr>
  </cs:dataPoint>
  <cs:dataPoint3D>
    <cs:lnRef idx="0"/>
    <cs:fillRef idx="0">
      <cs:styleClr val="auto"/>
    </cs:fillRef>
    <cs:effectRef idx="0"/>
    <cs:fontRef idx="minor">
      <a:schemeClr val="tx1"/>
    </cs:fontRef>
    <cs:spPr>
      <a:solidFill>
        <a:schemeClr val="phClr">
          <a:alpha val="70000"/>
        </a:schemeClr>
      </a:solidFill>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styleClr val="auto"/>
    </cs:lnRef>
    <cs:fillRef idx="0">
      <cs:styleClr val="auto"/>
    </cs:fillRef>
    <cs:effectRef idx="0"/>
    <cs:fontRef idx="minor">
      <a:schemeClr val="dk1"/>
    </cs:fontRef>
    <cs:spPr>
      <a:gradFill>
        <a:gsLst>
          <a:gs pos="0">
            <a:schemeClr val="phClr"/>
          </a:gs>
          <a:gs pos="46000">
            <a:schemeClr val="phClr"/>
          </a:gs>
          <a:gs pos="100000">
            <a:schemeClr val="phClr">
              <a:lumMod val="20000"/>
              <a:lumOff val="80000"/>
              <a:alpha val="0"/>
            </a:schemeClr>
          </a:gs>
        </a:gsLst>
        <a:path path="circle">
          <a:fillToRect l="50000" t="-80000" r="50000" b="180000"/>
        </a:path>
      </a:gradFill>
      <a:ln w="9525" cap="flat" cmpd="sng" algn="ctr">
        <a:solidFill>
          <a:schemeClr val="phClr">
            <a:shade val="95000"/>
          </a:schemeClr>
        </a:solidFill>
        <a:round/>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65000"/>
            <a:lumOff val="3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cap="flat" cmpd="sng" algn="ctr">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ajor>
  <cs:gridlineMinor>
    <cs:lnRef idx="0"/>
    <cs:fillRef idx="0"/>
    <cs:effectRef idx="0"/>
    <cs:fontRef idx="minor">
      <a:schemeClr val="dk1"/>
    </cs:fontRef>
    <cs:spPr>
      <a:ln w="9525" cap="flat" cmpd="sng" algn="ctr">
        <a:gradFill>
          <a:gsLst>
            <a:gs pos="0">
              <a:schemeClr val="tx1">
                <a:lumMod val="5000"/>
                <a:lumOff val="95000"/>
              </a:schemeClr>
            </a:gs>
            <a:gs pos="100000">
              <a:schemeClr val="tx1">
                <a:lumMod val="15000"/>
                <a:lumOff val="85000"/>
              </a:schemeClr>
            </a:gs>
          </a:gsLst>
          <a:lin ang="5400000" scaled="0"/>
        </a:gradFill>
        <a:round/>
      </a:ln>
    </cs:spPr>
  </cs:gridlineMinor>
  <cs:hiLoLine>
    <cs:lnRef idx="0"/>
    <cs:fillRef idx="0"/>
    <cs:effectRef idx="0"/>
    <cs:fontRef idx="minor">
      <a:schemeClr val="dk1"/>
    </cs:fontRef>
    <cs:spPr>
      <a:ln w="9525">
        <a:solidFill>
          <a:schemeClr val="tx1">
            <a:lumMod val="50000"/>
            <a:lumOff val="50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headEnd type="none" w="sm" len="sm"/>
        <a:tailEnd type="none" w="sm" len="sm"/>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800" b="1" kern="1200" cap="all" spc="5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a:extLst>
              <a:ext uri="{FF2B5EF4-FFF2-40B4-BE49-F238E27FC236}">
                <a16:creationId xmlns:a16="http://schemas.microsoft.com/office/drawing/2014/main" id="{C71A82C1-5FFE-99FC-44F7-8EBF2B1B988D}"/>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a:extLst>
              <a:ext uri="{FF2B5EF4-FFF2-40B4-BE49-F238E27FC236}">
                <a16:creationId xmlns:a16="http://schemas.microsoft.com/office/drawing/2014/main" id="{30B3D208-D754-2459-EAA9-83F5DB931612}"/>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FAF74271-1331-4452-881E-898437D3224A}" type="datetimeFigureOut">
              <a:rPr lang="ru-RU" smtClean="0"/>
              <a:t>09.07.2026</a:t>
            </a:fld>
            <a:endParaRPr lang="ru-RU"/>
          </a:p>
        </p:txBody>
      </p:sp>
      <p:sp>
        <p:nvSpPr>
          <p:cNvPr id="4" name="Нижний колонтитул 3">
            <a:extLst>
              <a:ext uri="{FF2B5EF4-FFF2-40B4-BE49-F238E27FC236}">
                <a16:creationId xmlns:a16="http://schemas.microsoft.com/office/drawing/2014/main" id="{C34E2EEE-26BA-EF38-8770-4D4B49411EFA}"/>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a:extLst>
              <a:ext uri="{FF2B5EF4-FFF2-40B4-BE49-F238E27FC236}">
                <a16:creationId xmlns:a16="http://schemas.microsoft.com/office/drawing/2014/main" id="{5F3650DF-EBD7-1244-E1D3-0E3B85624151}"/>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F09DB568-9709-4CEA-A565-5ED5DEAE58BA}" type="slidenum">
              <a:rPr lang="ru-RU" smtClean="0"/>
              <a:t>‹#›</a:t>
            </a:fld>
            <a:endParaRPr lang="ru-RU"/>
          </a:p>
        </p:txBody>
      </p:sp>
    </p:spTree>
    <p:extLst>
      <p:ext uri="{BB962C8B-B14F-4D97-AF65-F5344CB8AC3E}">
        <p14:creationId xmlns:p14="http://schemas.microsoft.com/office/powerpoint/2010/main" val="2424561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FD71C531-2026-422A-AC09-D689914D3051}" type="datetimeFigureOut">
              <a:rPr lang="ru-RU" smtClean="0"/>
              <a:t>09.07.2026</a:t>
            </a:fld>
            <a:endParaRPr lang="ru-RU"/>
          </a:p>
        </p:txBody>
      </p:sp>
      <p:sp>
        <p:nvSpPr>
          <p:cNvPr id="4" name="Образ слайда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AB3C417-27E4-4FB8-9B77-C7EDFB723A41}" type="slidenum">
              <a:rPr lang="ru-RU" smtClean="0"/>
              <a:t>‹#›</a:t>
            </a:fld>
            <a:endParaRPr lang="ru-RU"/>
          </a:p>
        </p:txBody>
      </p:sp>
    </p:spTree>
    <p:extLst>
      <p:ext uri="{BB962C8B-B14F-4D97-AF65-F5344CB8AC3E}">
        <p14:creationId xmlns:p14="http://schemas.microsoft.com/office/powerpoint/2010/main" val="19118388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Титульный слайд">
    <p:spTree>
      <p:nvGrpSpPr>
        <p:cNvPr id="1" name=""/>
        <p:cNvGrpSpPr/>
        <p:nvPr/>
      </p:nvGrpSpPr>
      <p:grpSpPr>
        <a:xfrm>
          <a:off x="0" y="0"/>
          <a:ext cx="0" cy="0"/>
          <a:chOff x="0" y="0"/>
          <a:chExt cx="0" cy="0"/>
        </a:xfrm>
      </p:grpSpPr>
      <p:pic>
        <p:nvPicPr>
          <p:cNvPr id="10" name="Рисунок 9">
            <a:extLst>
              <a:ext uri="{FF2B5EF4-FFF2-40B4-BE49-F238E27FC236}">
                <a16:creationId xmlns:a16="http://schemas.microsoft.com/office/drawing/2014/main" id="{C2CD8070-D9CD-8D41-1F42-C33AE22D67FE}"/>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7" name="Заголовок 1">
            <a:extLst>
              <a:ext uri="{FF2B5EF4-FFF2-40B4-BE49-F238E27FC236}">
                <a16:creationId xmlns:a16="http://schemas.microsoft.com/office/drawing/2014/main" id="{5767F854-6F87-EA0C-1A9B-AB8A17037B9E}"/>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8" name="Текст 2">
            <a:extLst>
              <a:ext uri="{FF2B5EF4-FFF2-40B4-BE49-F238E27FC236}">
                <a16:creationId xmlns:a16="http://schemas.microsoft.com/office/drawing/2014/main" id="{A3AC097A-484F-D4FF-B96D-5C68211E0D8C}"/>
              </a:ext>
            </a:extLst>
          </p:cNvPr>
          <p:cNvSpPr>
            <a:spLocks noGrp="1"/>
          </p:cNvSpPr>
          <p:nvPr>
            <p:ph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6490363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Заголовок раздела">
    <p:spTree>
      <p:nvGrpSpPr>
        <p:cNvPr id="1" name=""/>
        <p:cNvGrpSpPr/>
        <p:nvPr/>
      </p:nvGrpSpPr>
      <p:grpSpPr>
        <a:xfrm>
          <a:off x="0" y="0"/>
          <a:ext cx="0" cy="0"/>
          <a:chOff x="0" y="0"/>
          <a:chExt cx="0" cy="0"/>
        </a:xfrm>
      </p:grpSpPr>
      <p:sp>
        <p:nvSpPr>
          <p:cNvPr id="14" name="Рисунок 13">
            <a:extLst>
              <a:ext uri="{FF2B5EF4-FFF2-40B4-BE49-F238E27FC236}">
                <a16:creationId xmlns:a16="http://schemas.microsoft.com/office/drawing/2014/main" id="{2C1D20F5-CE80-6AB5-012B-ED08711CB1A0}"/>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12191999 w 12192000"/>
              <a:gd name="connsiteY3" fmla="*/ 6858000 h 6858000"/>
              <a:gd name="connsiteX4" fmla="*/ 12191999 w 12192000"/>
              <a:gd name="connsiteY4" fmla="*/ 3430270 h 6858000"/>
              <a:gd name="connsiteX5" fmla="*/ 8764269 w 12192000"/>
              <a:gd name="connsiteY5" fmla="*/ 6858000 h 6858000"/>
              <a:gd name="connsiteX6" fmla="*/ 0 w 12192000"/>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6858000">
                <a:moveTo>
                  <a:pt x="0" y="0"/>
                </a:moveTo>
                <a:lnTo>
                  <a:pt x="12192000" y="0"/>
                </a:lnTo>
                <a:lnTo>
                  <a:pt x="12192000" y="6858000"/>
                </a:lnTo>
                <a:lnTo>
                  <a:pt x="12191999" y="6858000"/>
                </a:lnTo>
                <a:lnTo>
                  <a:pt x="12191999" y="3430270"/>
                </a:lnTo>
                <a:cubicBezTo>
                  <a:pt x="12191999" y="5329555"/>
                  <a:pt x="10662919" y="6858000"/>
                  <a:pt x="8764269"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
        <p:nvSpPr>
          <p:cNvPr id="17" name="Полилиния: фигура 16">
            <a:extLst>
              <a:ext uri="{FF2B5EF4-FFF2-40B4-BE49-F238E27FC236}">
                <a16:creationId xmlns:a16="http://schemas.microsoft.com/office/drawing/2014/main" id="{65A9FB47-03F0-836A-5245-19852DA4EDB5}"/>
              </a:ext>
            </a:extLst>
          </p:cNvPr>
          <p:cNvSpPr/>
          <p:nvPr/>
        </p:nvSpPr>
        <p:spPr>
          <a:xfrm>
            <a:off x="8764269" y="3430270"/>
            <a:ext cx="3427730" cy="3427729"/>
          </a:xfrm>
          <a:custGeom>
            <a:avLst/>
            <a:gdLst>
              <a:gd name="connsiteX0" fmla="*/ 3427730 w 3427730"/>
              <a:gd name="connsiteY0" fmla="*/ 0 h 3427729"/>
              <a:gd name="connsiteX1" fmla="*/ 0 w 3427730"/>
              <a:gd name="connsiteY1" fmla="*/ 3427730 h 3427729"/>
              <a:gd name="connsiteX2" fmla="*/ 3427730 w 3427730"/>
              <a:gd name="connsiteY2" fmla="*/ 3427730 h 3427729"/>
              <a:gd name="connsiteX3" fmla="*/ 3427730 w 3427730"/>
              <a:gd name="connsiteY3" fmla="*/ 0 h 3427729"/>
            </a:gdLst>
            <a:ahLst/>
            <a:cxnLst>
              <a:cxn ang="0">
                <a:pos x="connsiteX0" y="connsiteY0"/>
              </a:cxn>
              <a:cxn ang="0">
                <a:pos x="connsiteX1" y="connsiteY1"/>
              </a:cxn>
              <a:cxn ang="0">
                <a:pos x="connsiteX2" y="connsiteY2"/>
              </a:cxn>
              <a:cxn ang="0">
                <a:pos x="connsiteX3" y="connsiteY3"/>
              </a:cxn>
            </a:cxnLst>
            <a:rect l="l" t="t" r="r" b="b"/>
            <a:pathLst>
              <a:path w="3427730" h="3427729">
                <a:moveTo>
                  <a:pt x="3427730" y="0"/>
                </a:moveTo>
                <a:cubicBezTo>
                  <a:pt x="3427730" y="1899285"/>
                  <a:pt x="1898650" y="3427730"/>
                  <a:pt x="0" y="3427730"/>
                </a:cubicBezTo>
                <a:lnTo>
                  <a:pt x="3427730" y="3427730"/>
                </a:lnTo>
                <a:lnTo>
                  <a:pt x="3427730" y="0"/>
                </a:lnTo>
                <a:close/>
              </a:path>
            </a:pathLst>
          </a:custGeom>
          <a:solidFill>
            <a:srgbClr val="138189"/>
          </a:solidFill>
          <a:ln w="6350" cap="flat">
            <a:noFill/>
            <a:prstDash val="solid"/>
            <a:miter/>
          </a:ln>
        </p:spPr>
        <p:txBody>
          <a:bodyPr rtlCol="0" anchor="ctr"/>
          <a:lstStyle/>
          <a:p>
            <a:endParaRPr lang="ru-RU"/>
          </a:p>
        </p:txBody>
      </p:sp>
    </p:spTree>
    <p:extLst>
      <p:ext uri="{BB962C8B-B14F-4D97-AF65-F5344CB8AC3E}">
        <p14:creationId xmlns:p14="http://schemas.microsoft.com/office/powerpoint/2010/main" val="10233032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Заголовок раздела">
    <p:spTree>
      <p:nvGrpSpPr>
        <p:cNvPr id="1" name=""/>
        <p:cNvGrpSpPr/>
        <p:nvPr/>
      </p:nvGrpSpPr>
      <p:grpSpPr>
        <a:xfrm>
          <a:off x="0" y="0"/>
          <a:ext cx="0" cy="0"/>
          <a:chOff x="0" y="0"/>
          <a:chExt cx="0" cy="0"/>
        </a:xfrm>
      </p:grpSpPr>
      <p:pic>
        <p:nvPicPr>
          <p:cNvPr id="20" name="Рисунок 19">
            <a:extLst>
              <a:ext uri="{FF2B5EF4-FFF2-40B4-BE49-F238E27FC236}">
                <a16:creationId xmlns:a16="http://schemas.microsoft.com/office/drawing/2014/main" id="{F53D96DD-D849-71BA-6111-25ADD9B57EC2}"/>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19" name="Рисунок 18">
            <a:extLst>
              <a:ext uri="{FF2B5EF4-FFF2-40B4-BE49-F238E27FC236}">
                <a16:creationId xmlns:a16="http://schemas.microsoft.com/office/drawing/2014/main" id="{E797736F-CF0D-0124-7BE7-75B7E6853122}"/>
              </a:ext>
            </a:extLst>
          </p:cNvPr>
          <p:cNvSpPr>
            <a:spLocks noGrp="1"/>
          </p:cNvSpPr>
          <p:nvPr>
            <p:ph type="pic" sz="quarter" idx="10" hasCustomPrompt="1"/>
          </p:nvPr>
        </p:nvSpPr>
        <p:spPr>
          <a:xfrm>
            <a:off x="311150" y="341630"/>
            <a:ext cx="6174740" cy="6174740"/>
          </a:xfrm>
          <a:custGeom>
            <a:avLst/>
            <a:gdLst>
              <a:gd name="connsiteX0" fmla="*/ 3087371 w 6174740"/>
              <a:gd name="connsiteY0" fmla="*/ 0 h 6174740"/>
              <a:gd name="connsiteX1" fmla="*/ 4813490 w 6174740"/>
              <a:gd name="connsiteY1" fmla="*/ 527309 h 6174740"/>
              <a:gd name="connsiteX2" fmla="*/ 4992272 w 6174740"/>
              <a:gd name="connsiteY2" fmla="*/ 661004 h 6174740"/>
              <a:gd name="connsiteX3" fmla="*/ 5051169 w 6174740"/>
              <a:gd name="connsiteY3" fmla="*/ 705048 h 6174740"/>
              <a:gd name="connsiteX4" fmla="*/ 5270421 w 6174740"/>
              <a:gd name="connsiteY4" fmla="*/ 904320 h 6174740"/>
              <a:gd name="connsiteX5" fmla="*/ 6174740 w 6174740"/>
              <a:gd name="connsiteY5" fmla="*/ 3087370 h 6174740"/>
              <a:gd name="connsiteX6" fmla="*/ 6035981 w 6174740"/>
              <a:gd name="connsiteY6" fmla="*/ 4005410 h 6174740"/>
              <a:gd name="connsiteX7" fmla="*/ 5802213 w 6174740"/>
              <a:gd name="connsiteY7" fmla="*/ 4558935 h 6174740"/>
              <a:gd name="connsiteX8" fmla="*/ 4559217 w 6174740"/>
              <a:gd name="connsiteY8" fmla="*/ 5802085 h 6174740"/>
              <a:gd name="connsiteX9" fmla="*/ 3557662 w 6174740"/>
              <a:gd name="connsiteY9" fmla="*/ 6139164 h 6174740"/>
              <a:gd name="connsiteX10" fmla="*/ 3403119 w 6174740"/>
              <a:gd name="connsiteY10" fmla="*/ 6158799 h 6174740"/>
              <a:gd name="connsiteX11" fmla="*/ 3246290 w 6174740"/>
              <a:gd name="connsiteY11" fmla="*/ 6170723 h 6174740"/>
              <a:gd name="connsiteX12" fmla="*/ 3087370 w 6174740"/>
              <a:gd name="connsiteY12" fmla="*/ 6174740 h 6174740"/>
              <a:gd name="connsiteX13" fmla="*/ 2928506 w 6174740"/>
              <a:gd name="connsiteY13" fmla="*/ 6170723 h 6174740"/>
              <a:gd name="connsiteX14" fmla="*/ 0 w 6174740"/>
              <a:gd name="connsiteY14" fmla="*/ 3087370 h 6174740"/>
              <a:gd name="connsiteX15" fmla="*/ 3087371 w 6174740"/>
              <a:gd name="connsiteY15" fmla="*/ 0 h 61747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174740" h="6174740">
                <a:moveTo>
                  <a:pt x="3087371" y="0"/>
                </a:moveTo>
                <a:cubicBezTo>
                  <a:pt x="3726736" y="0"/>
                  <a:pt x="4320739" y="194400"/>
                  <a:pt x="4813490" y="527309"/>
                </a:cubicBezTo>
                <a:lnTo>
                  <a:pt x="4992272" y="661004"/>
                </a:lnTo>
                <a:lnTo>
                  <a:pt x="5051169" y="705048"/>
                </a:lnTo>
                <a:cubicBezTo>
                  <a:pt x="5127411" y="767969"/>
                  <a:pt x="5200581" y="834479"/>
                  <a:pt x="5270421" y="904320"/>
                </a:cubicBezTo>
                <a:cubicBezTo>
                  <a:pt x="5829142" y="1463040"/>
                  <a:pt x="6174740" y="2234883"/>
                  <a:pt x="6174740" y="3087370"/>
                </a:cubicBezTo>
                <a:cubicBezTo>
                  <a:pt x="6174740" y="3407053"/>
                  <a:pt x="6126163" y="3715395"/>
                  <a:pt x="6035981" y="4005410"/>
                </a:cubicBezTo>
                <a:cubicBezTo>
                  <a:pt x="5975860" y="4198754"/>
                  <a:pt x="5897249" y="4383952"/>
                  <a:pt x="5802213" y="4558935"/>
                </a:cubicBezTo>
                <a:cubicBezTo>
                  <a:pt x="5517105" y="5083885"/>
                  <a:pt x="5084177" y="5516897"/>
                  <a:pt x="4559217" y="5802085"/>
                </a:cubicBezTo>
                <a:cubicBezTo>
                  <a:pt x="4252991" y="5968444"/>
                  <a:pt x="3915448" y="6084501"/>
                  <a:pt x="3557662" y="6139164"/>
                </a:cubicBezTo>
                <a:cubicBezTo>
                  <a:pt x="3506550" y="6146972"/>
                  <a:pt x="3455025" y="6153528"/>
                  <a:pt x="3403119" y="6158799"/>
                </a:cubicBezTo>
                <a:cubicBezTo>
                  <a:pt x="3351213" y="6164070"/>
                  <a:pt x="3298926" y="6168055"/>
                  <a:pt x="3246290" y="6170723"/>
                </a:cubicBezTo>
                <a:lnTo>
                  <a:pt x="3087370" y="6174740"/>
                </a:lnTo>
                <a:lnTo>
                  <a:pt x="2928506" y="6170723"/>
                </a:lnTo>
                <a:cubicBezTo>
                  <a:pt x="1297346" y="6088026"/>
                  <a:pt x="0" y="4739065"/>
                  <a:pt x="0" y="3087370"/>
                </a:cubicBezTo>
                <a:cubicBezTo>
                  <a:pt x="0" y="1382395"/>
                  <a:pt x="1382395" y="0"/>
                  <a:pt x="3087371" y="0"/>
                </a:cubicBezTo>
                <a:close/>
              </a:path>
            </a:pathLst>
          </a:custGeom>
        </p:spPr>
        <p:txBody>
          <a:bodyPr wrap="square" anchor="ctr">
            <a:noAutofit/>
          </a:bodyPr>
          <a:lstStyle>
            <a:lvl1pPr marL="0" indent="0" algn="ctr">
              <a:buFontTx/>
              <a:buNone/>
              <a:defRPr/>
            </a:lvl1pPr>
          </a:lstStyle>
          <a:p>
            <a:r>
              <a:rPr lang="ru-RU" dirty="0"/>
              <a:t>Фото</a:t>
            </a:r>
          </a:p>
        </p:txBody>
      </p:sp>
      <p:sp>
        <p:nvSpPr>
          <p:cNvPr id="23" name="Объект 2">
            <a:extLst>
              <a:ext uri="{FF2B5EF4-FFF2-40B4-BE49-F238E27FC236}">
                <a16:creationId xmlns:a16="http://schemas.microsoft.com/office/drawing/2014/main" id="{9F91FFF6-4C03-7D93-625D-47EC299240FA}"/>
              </a:ext>
            </a:extLst>
          </p:cNvPr>
          <p:cNvSpPr>
            <a:spLocks noGrp="1"/>
          </p:cNvSpPr>
          <p:nvPr>
            <p:ph idx="1"/>
          </p:nvPr>
        </p:nvSpPr>
        <p:spPr>
          <a:xfrm>
            <a:off x="6797040" y="1097281"/>
            <a:ext cx="4663440" cy="5562599"/>
          </a:xfrm>
        </p:spPr>
        <p:txBody>
          <a:bodyPr/>
          <a:lstStyle>
            <a:lvl1pPr algn="l">
              <a:defRPr lang="ru-RU" dirty="0" smtClean="0">
                <a:solidFill>
                  <a:schemeClr val="bg1"/>
                </a:solidFill>
                <a:latin typeface="Montserrat regular" panose="00000500000000000000" pitchFamily="2" charset="-52"/>
              </a:defRPr>
            </a:lvl1pPr>
            <a:lvl2pPr marL="457200" indent="0" algn="l">
              <a:buFontTx/>
              <a:buNone/>
              <a:defRPr lang="ru-RU" dirty="0" smtClean="0">
                <a:solidFill>
                  <a:schemeClr val="bg1"/>
                </a:solidFill>
                <a:latin typeface="Montserrat regular" panose="00000500000000000000" pitchFamily="2" charset="-52"/>
              </a:defRPr>
            </a:lvl2pPr>
            <a:lvl3pPr marL="914400" indent="0" algn="l">
              <a:buFontTx/>
              <a:buNone/>
              <a:defRPr lang="ru-RU" dirty="0" smtClean="0">
                <a:solidFill>
                  <a:schemeClr val="bg1"/>
                </a:solidFill>
                <a:latin typeface="Montserrat regular" panose="00000500000000000000" pitchFamily="2" charset="-52"/>
              </a:defRPr>
            </a:lvl3pPr>
            <a:lvl4pPr marL="1371600" indent="0" algn="l">
              <a:buFontTx/>
              <a:buNone/>
              <a:defRPr lang="ru-RU" dirty="0" smtClean="0">
                <a:solidFill>
                  <a:schemeClr val="bg1"/>
                </a:solidFill>
                <a:latin typeface="Montserrat regular" panose="00000500000000000000" pitchFamily="2" charset="-52"/>
              </a:defRPr>
            </a:lvl4pPr>
            <a:lvl5pPr marL="1828800" indent="0" algn="l">
              <a:buFontTx/>
              <a:buNone/>
              <a:defRPr lang="ru-RU" dirty="0">
                <a:solidFill>
                  <a:schemeClr val="bg1"/>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3894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marL="3429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1pPr>
            <a:lvl2pPr marL="8001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2pPr>
            <a:lvl3pPr marL="1257300" indent="-34290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3pPr>
            <a:lvl4pPr marL="1657350" indent="-285750" algn="l">
              <a:buClr>
                <a:srgbClr val="138189"/>
              </a:buClr>
              <a:buFont typeface="Arial" panose="020B0604020202020204" pitchFamily="34" charset="0"/>
              <a:buChar char="•"/>
              <a:defRPr lang="ru-RU" dirty="0" smtClean="0">
                <a:solidFill>
                  <a:srgbClr val="161616"/>
                </a:solidFill>
                <a:latin typeface="Montserrat regular" panose="00000500000000000000" pitchFamily="2" charset="-52"/>
              </a:defRPr>
            </a:lvl4pPr>
            <a:lvl5pPr marL="2114550" indent="-285750" algn="l">
              <a:buClr>
                <a:srgbClr val="138189"/>
              </a:buClr>
              <a:buFont typeface="Arial" panose="020B0604020202020204" pitchFamily="34" charset="0"/>
              <a:buChar char="•"/>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79693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Заголовок и объект">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09E31CE9-C203-BF5A-9453-3523A756FD3F}"/>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EBA04DC2-40A0-83AD-C210-4FB4ACA435CE}"/>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654E0DCD-021D-F45C-2EDF-22567DC72B9C}"/>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4425306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78217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_Заголовок и объект">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id="{0D7C2658-4A48-CBAF-1A82-0E58F5EBF1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5" name="Объект 2">
            <a:extLst>
              <a:ext uri="{FF2B5EF4-FFF2-40B4-BE49-F238E27FC236}">
                <a16:creationId xmlns:a16="http://schemas.microsoft.com/office/drawing/2014/main" id="{AE1843D4-49AC-1F6A-A790-A50BD02BDF67}"/>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7" name="Объект 2">
            <a:extLst>
              <a:ext uri="{FF2B5EF4-FFF2-40B4-BE49-F238E27FC236}">
                <a16:creationId xmlns:a16="http://schemas.microsoft.com/office/drawing/2014/main" id="{0D165736-A4CD-E14C-E750-388DB8D36EF2}"/>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764124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17495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Заголовок и объект">
    <p:spTree>
      <p:nvGrpSpPr>
        <p:cNvPr id="1" name=""/>
        <p:cNvGrpSpPr/>
        <p:nvPr/>
      </p:nvGrpSpPr>
      <p:grpSpPr>
        <a:xfrm>
          <a:off x="0" y="0"/>
          <a:ext cx="0" cy="0"/>
          <a:chOff x="0" y="0"/>
          <a:chExt cx="0" cy="0"/>
        </a:xfrm>
      </p:grpSpPr>
      <p:pic>
        <p:nvPicPr>
          <p:cNvPr id="4" name="Рисунок 3">
            <a:extLst>
              <a:ext uri="{FF2B5EF4-FFF2-40B4-BE49-F238E27FC236}">
                <a16:creationId xmlns:a16="http://schemas.microsoft.com/office/drawing/2014/main" id="{8CF78266-F8A0-5247-11A9-BBF2F4FB570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Объект 2">
            <a:extLst>
              <a:ext uri="{FF2B5EF4-FFF2-40B4-BE49-F238E27FC236}">
                <a16:creationId xmlns:a16="http://schemas.microsoft.com/office/drawing/2014/main" id="{A1DDF331-2770-C4DD-6ACE-560DF3BAD0E4}"/>
              </a:ext>
            </a:extLst>
          </p:cNvPr>
          <p:cNvSpPr>
            <a:spLocks noGrp="1"/>
          </p:cNvSpPr>
          <p:nvPr>
            <p:ph idx="10"/>
          </p:nvPr>
        </p:nvSpPr>
        <p:spPr>
          <a:xfrm>
            <a:off x="6294120" y="2065654"/>
            <a:ext cx="51663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6340081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BD5270E1-4BAB-A5BC-91CF-58DB05B9280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id="{442C9606-4E2E-4588-40EE-C339CEA786F9}"/>
              </a:ext>
            </a:extLst>
          </p:cNvPr>
          <p:cNvSpPr>
            <a:spLocks noGrp="1"/>
          </p:cNvSpPr>
          <p:nvPr>
            <p:ph type="title"/>
          </p:nvPr>
        </p:nvSpPr>
        <p:spPr>
          <a:xfrm>
            <a:off x="731520" y="1097281"/>
            <a:ext cx="10728960" cy="594360"/>
          </a:xfrm>
        </p:spPr>
        <p:txBody>
          <a:bodyPr>
            <a:normAutofit/>
          </a:bodyPr>
          <a:lstStyle>
            <a:lvl1pPr algn="l">
              <a:defRPr sz="2800">
                <a:solidFill>
                  <a:srgbClr val="138189"/>
                </a:solidFill>
              </a:defRPr>
            </a:lvl1pPr>
          </a:lstStyle>
          <a:p>
            <a:r>
              <a:rPr lang="ru-RU" dirty="0"/>
              <a:t>Образец заголовка</a:t>
            </a:r>
          </a:p>
        </p:txBody>
      </p:sp>
      <p:sp>
        <p:nvSpPr>
          <p:cNvPr id="13" name="Объект 2">
            <a:extLst>
              <a:ext uri="{FF2B5EF4-FFF2-40B4-BE49-F238E27FC236}">
                <a16:creationId xmlns:a16="http://schemas.microsoft.com/office/drawing/2014/main" id="{766FB59C-7FD0-9327-5560-951BAC891475}"/>
              </a:ext>
            </a:extLst>
          </p:cNvPr>
          <p:cNvSpPr>
            <a:spLocks noGrp="1"/>
          </p:cNvSpPr>
          <p:nvPr>
            <p:ph idx="1"/>
          </p:nvPr>
        </p:nvSpPr>
        <p:spPr>
          <a:xfrm>
            <a:off x="731520" y="2065654"/>
            <a:ext cx="10728960" cy="4594226"/>
          </a:xfrm>
        </p:spPr>
        <p:txBody>
          <a:bodyPr/>
          <a:lstStyle>
            <a:lvl1pPr algn="l">
              <a:defRPr lang="ru-RU" dirty="0" smtClean="0">
                <a:solidFill>
                  <a:srgbClr val="161616"/>
                </a:solidFill>
                <a:latin typeface="Montserrat regular" panose="00000500000000000000" pitchFamily="2" charset="-52"/>
              </a:defRPr>
            </a:lvl1pPr>
            <a:lvl2pPr marL="457200" indent="0" algn="l">
              <a:buFontTx/>
              <a:buNone/>
              <a:defRPr lang="ru-RU" dirty="0" smtClean="0">
                <a:solidFill>
                  <a:srgbClr val="161616"/>
                </a:solidFill>
                <a:latin typeface="Montserrat regular" panose="00000500000000000000" pitchFamily="2" charset="-52"/>
              </a:defRPr>
            </a:lvl2pPr>
            <a:lvl3pPr marL="914400" indent="0" algn="l">
              <a:buFontTx/>
              <a:buNone/>
              <a:defRPr lang="ru-RU" dirty="0" smtClean="0">
                <a:solidFill>
                  <a:srgbClr val="161616"/>
                </a:solidFill>
                <a:latin typeface="Montserrat regular" panose="00000500000000000000" pitchFamily="2" charset="-52"/>
              </a:defRPr>
            </a:lvl3pPr>
            <a:lvl4pPr marL="1371600" indent="0" algn="l">
              <a:buFontTx/>
              <a:buNone/>
              <a:defRPr lang="ru-RU" dirty="0" smtClean="0">
                <a:solidFill>
                  <a:srgbClr val="161616"/>
                </a:solidFill>
                <a:latin typeface="Montserrat regular" panose="00000500000000000000" pitchFamily="2" charset="-52"/>
              </a:defRPr>
            </a:lvl4pPr>
            <a:lvl5pPr marL="1828800" indent="0" algn="l">
              <a:buFontTx/>
              <a:buNone/>
              <a:defRPr lang="ru-RU" dirty="0">
                <a:solidFill>
                  <a:srgbClr val="161616"/>
                </a:solidFill>
                <a:latin typeface="Montserrat regular" panose="00000500000000000000" pitchFamily="2" charset="-52"/>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388049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Заголовок раздела">
    <p:spTree>
      <p:nvGrpSpPr>
        <p:cNvPr id="1" name=""/>
        <p:cNvGrpSpPr/>
        <p:nvPr/>
      </p:nvGrpSpPr>
      <p:grpSpPr>
        <a:xfrm>
          <a:off x="0" y="0"/>
          <a:ext cx="0" cy="0"/>
          <a:chOff x="0" y="0"/>
          <a:chExt cx="0" cy="0"/>
        </a:xfrm>
      </p:grpSpPr>
      <p:pic>
        <p:nvPicPr>
          <p:cNvPr id="32" name="Рисунок 31">
            <a:extLst>
              <a:ext uri="{FF2B5EF4-FFF2-40B4-BE49-F238E27FC236}">
                <a16:creationId xmlns:a16="http://schemas.microsoft.com/office/drawing/2014/main" id="{C76EB2BD-F2B4-D605-EF79-8FBD2DA6A49D}"/>
              </a:ext>
            </a:extLst>
          </p:cNvPr>
          <p:cNvPicPr>
            <a:picLocks noChangeAspect="1"/>
          </p:cNvPicPr>
          <p:nvPr userDrawn="1"/>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8" name="Рисунок 27">
            <a:extLst>
              <a:ext uri="{FF2B5EF4-FFF2-40B4-BE49-F238E27FC236}">
                <a16:creationId xmlns:a16="http://schemas.microsoft.com/office/drawing/2014/main" id="{598F62C9-8BAB-8957-DA8D-D17A7AC685DC}"/>
              </a:ext>
            </a:extLst>
          </p:cNvPr>
          <p:cNvSpPr>
            <a:spLocks noGrp="1"/>
          </p:cNvSpPr>
          <p:nvPr>
            <p:ph type="pic" sz="quarter" idx="10" hasCustomPrompt="1"/>
          </p:nvPr>
        </p:nvSpPr>
        <p:spPr>
          <a:xfrm>
            <a:off x="0" y="0"/>
            <a:ext cx="12192000" cy="6858000"/>
          </a:xfrm>
          <a:custGeom>
            <a:avLst/>
            <a:gdLst>
              <a:gd name="connsiteX0" fmla="*/ 0 w 12192000"/>
              <a:gd name="connsiteY0" fmla="*/ 0 h 6858000"/>
              <a:gd name="connsiteX1" fmla="*/ 12192000 w 12192000"/>
              <a:gd name="connsiteY1" fmla="*/ 0 h 6858000"/>
              <a:gd name="connsiteX2" fmla="*/ 5334000 w 12192000"/>
              <a:gd name="connsiteY2" fmla="*/ 6858000 h 6858000"/>
              <a:gd name="connsiteX3" fmla="*/ 0 w 12192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12192000" h="6858000">
                <a:moveTo>
                  <a:pt x="0" y="0"/>
                </a:moveTo>
                <a:lnTo>
                  <a:pt x="12192000" y="0"/>
                </a:lnTo>
                <a:cubicBezTo>
                  <a:pt x="12192000" y="3799205"/>
                  <a:pt x="9133205" y="6858000"/>
                  <a:pt x="5334000" y="6858000"/>
                </a:cubicBezTo>
                <a:lnTo>
                  <a:pt x="0" y="6858000"/>
                </a:lnTo>
                <a:close/>
              </a:path>
            </a:pathLst>
          </a:custGeom>
        </p:spPr>
        <p:txBody>
          <a:bodyPr wrap="square" anchor="ctr">
            <a:noAutofit/>
          </a:bodyPr>
          <a:lstStyle>
            <a:lvl1pPr marL="0" indent="0" algn="ctr">
              <a:buFontTx/>
              <a:buNone/>
              <a:defRPr/>
            </a:lvl1pPr>
          </a:lstStyle>
          <a:p>
            <a:r>
              <a:rPr lang="ru-RU" dirty="0"/>
              <a:t>Фото</a:t>
            </a:r>
          </a:p>
        </p:txBody>
      </p:sp>
    </p:spTree>
    <p:extLst>
      <p:ext uri="{BB962C8B-B14F-4D97-AF65-F5344CB8AC3E}">
        <p14:creationId xmlns:p14="http://schemas.microsoft.com/office/powerpoint/2010/main" val="6263560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170FFDF-0F1C-1BDE-2C7C-6F1EEA51EC92}"/>
              </a:ext>
            </a:extLst>
          </p:cNvPr>
          <p:cNvSpPr>
            <a:spLocks noGrp="1"/>
          </p:cNvSpPr>
          <p:nvPr>
            <p:ph type="title"/>
          </p:nvPr>
        </p:nvSpPr>
        <p:spPr>
          <a:xfrm>
            <a:off x="838200" y="4556760"/>
            <a:ext cx="10515600" cy="972343"/>
          </a:xfrm>
          <a:prstGeom prst="rect">
            <a:avLst/>
          </a:prstGeom>
        </p:spPr>
        <p:txBody>
          <a:bodyPr vert="horz" lIns="91440" tIns="45720" rIns="91440" bIns="45720" rtlCol="0" anchor="t">
            <a:normAutofit/>
          </a:bodyPr>
          <a:lstStyle/>
          <a:p>
            <a:r>
              <a:rPr lang="ru-RU" dirty="0"/>
              <a:t>Образец заголовка</a:t>
            </a:r>
          </a:p>
        </p:txBody>
      </p:sp>
      <p:sp>
        <p:nvSpPr>
          <p:cNvPr id="3" name="Текст 2">
            <a:extLst>
              <a:ext uri="{FF2B5EF4-FFF2-40B4-BE49-F238E27FC236}">
                <a16:creationId xmlns:a16="http://schemas.microsoft.com/office/drawing/2014/main" id="{3C42A32B-87BF-A1C4-AE44-6C01AC3A9436}"/>
              </a:ext>
            </a:extLst>
          </p:cNvPr>
          <p:cNvSpPr>
            <a:spLocks noGrp="1"/>
          </p:cNvSpPr>
          <p:nvPr>
            <p:ph type="body" idx="1"/>
          </p:nvPr>
        </p:nvSpPr>
        <p:spPr>
          <a:xfrm>
            <a:off x="838200" y="5547360"/>
            <a:ext cx="10515600" cy="1112520"/>
          </a:xfrm>
          <a:prstGeom prst="rect">
            <a:avLst/>
          </a:prstGeom>
        </p:spPr>
        <p:txBody>
          <a:bodyPr vert="horz" lIns="91440" tIns="45720" rIns="91440" bIns="45720" rtlCol="0">
            <a:normAutofit/>
          </a:bodyPr>
          <a:lstStyle/>
          <a:p>
            <a:pPr lvl="0"/>
            <a:r>
              <a:rPr lang="ru-RU" dirty="0"/>
              <a:t>Образец текста</a:t>
            </a:r>
          </a:p>
        </p:txBody>
      </p:sp>
    </p:spTree>
    <p:extLst>
      <p:ext uri="{BB962C8B-B14F-4D97-AF65-F5344CB8AC3E}">
        <p14:creationId xmlns:p14="http://schemas.microsoft.com/office/powerpoint/2010/main" val="14327913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0" r:id="rId3"/>
    <p:sldLayoutId id="2147483663" r:id="rId4"/>
    <p:sldLayoutId id="2147483669" r:id="rId5"/>
    <p:sldLayoutId id="2147483664" r:id="rId6"/>
    <p:sldLayoutId id="2147483668" r:id="rId7"/>
    <p:sldLayoutId id="2147483665" r:id="rId8"/>
    <p:sldLayoutId id="2147483651" r:id="rId9"/>
    <p:sldLayoutId id="2147483661" r:id="rId10"/>
    <p:sldLayoutId id="2147483662" r:id="rId11"/>
  </p:sldLayoutIdLst>
  <p:hf sldNum="0" hdr="0" dt="0"/>
  <p:txStyles>
    <p:titleStyle>
      <a:lvl1pPr algn="ctr" defTabSz="914400" rtl="0" eaLnBrk="1" latinLnBrk="0" hangingPunct="1">
        <a:lnSpc>
          <a:spcPct val="90000"/>
        </a:lnSpc>
        <a:spcBef>
          <a:spcPct val="0"/>
        </a:spcBef>
        <a:buNone/>
        <a:defRPr sz="3600" kern="1200">
          <a:solidFill>
            <a:schemeClr val="bg1"/>
          </a:solidFill>
          <a:latin typeface="+mj-lt"/>
          <a:ea typeface="+mj-ea"/>
          <a:cs typeface="+mj-cs"/>
        </a:defRPr>
      </a:lvl1pPr>
    </p:titleStyle>
    <p:bodyStyle>
      <a:lvl1pPr marL="0" indent="0" algn="ctr" defTabSz="914400" rtl="0" eaLnBrk="1" latinLnBrk="0" hangingPunct="1">
        <a:lnSpc>
          <a:spcPct val="90000"/>
        </a:lnSpc>
        <a:spcBef>
          <a:spcPts val="1000"/>
        </a:spcBef>
        <a:buFontTx/>
        <a:buNone/>
        <a:defRPr sz="24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chart" Target="../charts/chart1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chart" Target="../charts/chart17.xml"/><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chart" Target="../charts/chart18.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chart" Target="../charts/chart20.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a:extLst>
              <a:ext uri="{FF2B5EF4-FFF2-40B4-BE49-F238E27FC236}">
                <a16:creationId xmlns:a16="http://schemas.microsoft.com/office/drawing/2014/main" id="{7006AD5E-8059-51D8-7B2E-A3A2EF52D8CE}"/>
              </a:ext>
            </a:extLst>
          </p:cNvPr>
          <p:cNvSpPr>
            <a:spLocks noGrp="1"/>
          </p:cNvSpPr>
          <p:nvPr>
            <p:ph type="title"/>
          </p:nvPr>
        </p:nvSpPr>
        <p:spPr>
          <a:xfrm>
            <a:off x="731108" y="4317863"/>
            <a:ext cx="10515600" cy="972343"/>
          </a:xfrm>
        </p:spPr>
        <p:txBody>
          <a:bodyPr>
            <a:noAutofit/>
          </a:bodyPr>
          <a:lstStyle/>
          <a:p>
            <a:r>
              <a:rPr lang="ru-RU" sz="2800" b="1" dirty="0"/>
              <a:t>Результаты Всероссийских проверочных работ  </a:t>
            </a:r>
            <a:br>
              <a:rPr lang="ru-RU" sz="2800" b="1" dirty="0"/>
            </a:br>
            <a:r>
              <a:rPr lang="ru-RU" sz="2800" b="1" dirty="0"/>
              <a:t>в  Приморском крае в 2026 году</a:t>
            </a:r>
            <a:br>
              <a:rPr lang="ru-RU" sz="2800" b="1" dirty="0"/>
            </a:br>
            <a:br>
              <a:rPr lang="ru-RU" sz="2800" b="1" dirty="0"/>
            </a:br>
            <a:r>
              <a:rPr lang="ru-RU" sz="2800" b="1" dirty="0"/>
              <a:t>ФИЗИКА</a:t>
            </a:r>
          </a:p>
        </p:txBody>
      </p:sp>
    </p:spTree>
    <p:extLst>
      <p:ext uri="{BB962C8B-B14F-4D97-AF65-F5344CB8AC3E}">
        <p14:creationId xmlns:p14="http://schemas.microsoft.com/office/powerpoint/2010/main" val="20567016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5727" y="839354"/>
            <a:ext cx="8700654" cy="5800436"/>
          </a:xfrm>
          <a:prstGeom prst="rect">
            <a:avLst/>
          </a:prstGeom>
        </p:spPr>
      </p:pic>
    </p:spTree>
    <p:extLst>
      <p:ext uri="{BB962C8B-B14F-4D97-AF65-F5344CB8AC3E}">
        <p14:creationId xmlns:p14="http://schemas.microsoft.com/office/powerpoint/2010/main" val="18764146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физика – 8 класс (углубленный)</a:t>
            </a:r>
          </a:p>
        </p:txBody>
      </p:sp>
      <p:graphicFrame>
        <p:nvGraphicFramePr>
          <p:cNvPr id="6" name="Таблица 5">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2973210663"/>
              </p:ext>
            </p:extLst>
          </p:nvPr>
        </p:nvGraphicFramePr>
        <p:xfrm>
          <a:off x="168676" y="887106"/>
          <a:ext cx="11825615" cy="5673154"/>
        </p:xfrm>
        <a:graphic>
          <a:graphicData uri="http://schemas.openxmlformats.org/drawingml/2006/table">
            <a:tbl>
              <a:tblPr firstRow="1" firstCol="1" lastRow="1" lastCol="1" bandRow="1" bandCol="1">
                <a:noFill/>
                <a:tableStyleId>{5940675A-B579-460E-94D1-54222C63F5DA}</a:tableStyleId>
              </a:tblPr>
              <a:tblGrid>
                <a:gridCol w="363984">
                  <a:extLst>
                    <a:ext uri="{9D8B030D-6E8A-4147-A177-3AD203B41FA5}">
                      <a16:colId xmlns:a16="http://schemas.microsoft.com/office/drawing/2014/main" val="1602300257"/>
                    </a:ext>
                  </a:extLst>
                </a:gridCol>
                <a:gridCol w="11461631">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п/п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Блоки</a:t>
                      </a:r>
                      <a:r>
                        <a:rPr lang="ru-RU" sz="1400" b="1" spc="-3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ПООП</a:t>
                      </a:r>
                      <a:r>
                        <a:rPr lang="ru-RU" sz="1400" b="1" dirty="0">
                          <a:effectLst/>
                          <a:latin typeface="Times New Roman" panose="02020603050405020304" pitchFamily="18" charset="0"/>
                          <a:cs typeface="Times New Roman" panose="02020603050405020304" pitchFamily="18" charset="0"/>
                        </a:rPr>
                        <a:t>:</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выпускник</a:t>
                      </a:r>
                      <a:r>
                        <a:rPr lang="ru-RU" sz="1400" b="1" spc="-4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научится</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получит </a:t>
                      </a:r>
                      <a:r>
                        <a:rPr lang="ru-RU" sz="1400" b="1" spc="-28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возможность</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научиться</a:t>
                      </a:r>
                      <a:r>
                        <a:rPr lang="ru-RU" sz="1400" b="1" spc="-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или</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проверяемые требования</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(умения)</a:t>
                      </a:r>
                      <a:r>
                        <a:rPr lang="ru-RU" sz="1400" b="1" spc="-2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a:t>
                      </a:r>
                      <a:r>
                        <a:rPr lang="ru-RU" sz="1400" b="1" spc="-3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соответствии</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a:t>
                      </a:r>
                      <a:r>
                        <a:rPr lang="ru-RU" sz="1400" b="1" spc="-2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тепловые явления и объяснять на базе имеющихся знаний основные свойства или условия протекания этих явлений: диффузия, изменение объема тел при нагревании (охлаждении), тепловое равновесие, испарение, конденсация, плавление, кристаллизация, кипение, различные способы теплопередачи (теплопроводность, конвекция, излучение), агрегатные состояния вещества, поглощение энергии при испарении жидкости и выделение ее при конденсации пара; распознавать электромагнитные явления и объяснять на основе имеющихся знаний основные свойства или условия протекания этих явлений: электризации тел, взаимодействие зарядов, электрический ток и его действия (тепловое, химическое, магнитное). Анализировать ситуации практико-ориентированного характера, узнавать в них проявление изученных физических явлений или закономерностей и применять имеющиеся знания для их объяснения</a:t>
                      </a:r>
                    </a:p>
                  </a:txBody>
                  <a:tcPr marL="9525" marR="9525" marT="9525" marB="0" anchor="b">
                    <a:noFill/>
                  </a:tcPr>
                </a:tc>
                <a:extLst>
                  <a:ext uri="{0D108BD9-81ED-4DB2-BD59-A6C34878D82A}">
                    <a16:rowId xmlns:a16="http://schemas.microsoft.com/office/drawing/2014/main" val="3392768954"/>
                  </a:ext>
                </a:extLst>
              </a:tr>
              <a:tr h="41962">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при выполнении учебных задач справочные материалы; делать выводы по результатам исследования; решать задачи, используя физические законы (закон Ома для участка цепи, закон Джоуля – Ленца) и формулы, связывающие физические величины (масса тела, плотность вещества, сила тока, электрическое напряжение, электрическое сопротивление, работа электрического поля, мощность тока,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на основе анализа условия задачи выделять физические величины, законы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4152742015"/>
                  </a:ext>
                </a:extLst>
              </a:tr>
              <a:tr h="41962">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выделять физические величины, законы и формулы, необходимые для решения задач; проводить расчеты</a:t>
                      </a:r>
                    </a:p>
                  </a:txBody>
                  <a:tcPr marL="9525" marR="9525" marT="9525" marB="0" anchor="b">
                    <a:noFill/>
                  </a:tcPr>
                </a:tc>
                <a:extLst>
                  <a:ext uri="{0D108BD9-81ED-4DB2-BD59-A6C34878D82A}">
                    <a16:rowId xmlns:a16="http://schemas.microsoft.com/office/drawing/2014/main" val="1954617202"/>
                  </a:ext>
                </a:extLst>
              </a:tr>
              <a:tr h="41962">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выделять физические величины, законы и формулы, необходимые для решения задач; проводить расчеты</a:t>
                      </a:r>
                    </a:p>
                  </a:txBody>
                  <a:tcPr marL="9525" marR="9525" marT="9525" marB="0" anchor="b">
                    <a:noFill/>
                  </a:tcPr>
                </a:tc>
                <a:extLst>
                  <a:ext uri="{0D108BD9-81ED-4DB2-BD59-A6C34878D82A}">
                    <a16:rowId xmlns:a16="http://schemas.microsoft.com/office/drawing/2014/main" val="3785311347"/>
                  </a:ext>
                </a:extLst>
              </a:tr>
              <a:tr h="41962">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электромагнитные явления и объяснять на основе имеющихся знаний основные свойства или условия протекания этих явлений: взаимодействие магнитов, действие магнитного поля на проводник с током</a:t>
                      </a:r>
                    </a:p>
                  </a:txBody>
                  <a:tcPr marL="9525" marR="9525" marT="9525" marB="0" anchor="b">
                    <a:noFill/>
                  </a:tcPr>
                </a:tc>
                <a:extLst>
                  <a:ext uri="{0D108BD9-81ED-4DB2-BD59-A6C34878D82A}">
                    <a16:rowId xmlns:a16="http://schemas.microsoft.com/office/drawing/2014/main" val="4044472599"/>
                  </a:ext>
                </a:extLst>
              </a:tr>
              <a:tr h="41962">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используя физические законы (закон сохранения энергии в тепловых процессах, закон Ома для участка цепи, закон Джоуля – Ленца) и формулы, связывающие физические величины (масса тела, плотность вещества, сила,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сила тока, электрическое напряжение, электрическое сопротивление, формулы расчета электрического сопротивления при последовательном и параллельном соединении проводников); на основе анализа условия задачи записывать краткое условие, выделять физические величины, законы и формулы, необходимые для ее решения; проводить расчеты и оценивать реальность полученного значения физической величины</a:t>
                      </a:r>
                    </a:p>
                  </a:txBody>
                  <a:tcPr marL="9525" marR="9525" marT="9525" marB="0" anchor="b">
                    <a:noFill/>
                  </a:tcPr>
                </a:tc>
                <a:extLst>
                  <a:ext uri="{0D108BD9-81ED-4DB2-BD59-A6C34878D82A}">
                    <a16:rowId xmlns:a16="http://schemas.microsoft.com/office/drawing/2014/main" val="942685591"/>
                  </a:ext>
                </a:extLst>
              </a:tr>
              <a:tr h="41962">
                <a:tc>
                  <a:txBody>
                    <a:bodyPr/>
                    <a:lstStyle/>
                    <a:p>
                      <a:pPr algn="ctr">
                        <a:lnSpc>
                          <a:spcPct val="115000"/>
                        </a:lnSpc>
                        <a:spcBef>
                          <a:spcPts val="1200"/>
                        </a:spcBef>
                        <a:spcAft>
                          <a:spcPts val="0"/>
                        </a:spcAft>
                      </a:pPr>
                      <a:r>
                        <a:rPr lang="ru-RU" sz="12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nchor="ctr">
                    <a:noFill/>
                  </a:tcPr>
                </a:tc>
                <a:tc>
                  <a:txBody>
                    <a:bodyPr/>
                    <a:lstStyle/>
                    <a:p>
                      <a:pPr algn="l" fontAlgn="b"/>
                      <a:r>
                        <a:rPr lang="ru-RU" sz="12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отдельные этапы проведения исследований и интерпретировать результаты наблюдений и опытов; решать задачи, используя физические законы (закон сохранения энергии, закон Гука, закон Паскаля, закон Архимеда, закон сохранения энергии в тепловых процессах, закон Ома для участка цепи, закон Джоуля – Ленца) и формулы, связывающие физические величины (масса тела, плотность вещества, сила, давление, кинетическая энергия, потенциальная энергия, механическая работа, механическая мощность, КПД простого механизма, сила трения скольжения, коэффициент трения,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сила тока, электрическое напряжение, электрическое сопротивление, формулы расчета электрического сопротивления при последовательном и параллельном соединении проводников); на основе анализа условия задачи записывать краткое условие, выделять физические величины, законы и формулы, необходимые для ее решения; проводить расчеты и оценивать реальность полученного значения физической величины</a:t>
                      </a:r>
                    </a:p>
                  </a:txBody>
                  <a:tcPr marL="9525" marR="9525" marT="9525" marB="0" anchor="b">
                    <a:noFill/>
                  </a:tcPr>
                </a:tc>
                <a:extLst>
                  <a:ext uri="{0D108BD9-81ED-4DB2-BD59-A6C34878D82A}">
                    <a16:rowId xmlns:a16="http://schemas.microsoft.com/office/drawing/2014/main" val="4092189463"/>
                  </a:ext>
                </a:extLst>
              </a:tr>
            </a:tbl>
          </a:graphicData>
        </a:graphic>
      </p:graphicFrame>
    </p:spTree>
    <p:extLst>
      <p:ext uri="{BB962C8B-B14F-4D97-AF65-F5344CB8AC3E}">
        <p14:creationId xmlns:p14="http://schemas.microsoft.com/office/powerpoint/2010/main" val="2437453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42209" y="780472"/>
            <a:ext cx="8929255" cy="5952837"/>
          </a:xfrm>
          <a:prstGeom prst="rect">
            <a:avLst/>
          </a:prstGeom>
        </p:spPr>
      </p:pic>
    </p:spTree>
    <p:extLst>
      <p:ext uri="{BB962C8B-B14F-4D97-AF65-F5344CB8AC3E}">
        <p14:creationId xmlns:p14="http://schemas.microsoft.com/office/powerpoint/2010/main" val="3101820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Таблица 3">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595005989"/>
              </p:ext>
            </p:extLst>
          </p:nvPr>
        </p:nvGraphicFramePr>
        <p:xfrm>
          <a:off x="112508" y="803348"/>
          <a:ext cx="11966984" cy="5915664"/>
        </p:xfrm>
        <a:graphic>
          <a:graphicData uri="http://schemas.openxmlformats.org/drawingml/2006/table">
            <a:tbl>
              <a:tblPr firstRow="1" firstCol="1" lastRow="1" lastCol="1" bandRow="1" bandCol="1">
                <a:noFill/>
                <a:tableStyleId>{5940675A-B579-460E-94D1-54222C63F5DA}</a:tableStyleId>
              </a:tblPr>
              <a:tblGrid>
                <a:gridCol w="384415">
                  <a:extLst>
                    <a:ext uri="{9D8B030D-6E8A-4147-A177-3AD203B41FA5}">
                      <a16:colId xmlns:a16="http://schemas.microsoft.com/office/drawing/2014/main" val="1602300257"/>
                    </a:ext>
                  </a:extLst>
                </a:gridCol>
                <a:gridCol w="11582569">
                  <a:extLst>
                    <a:ext uri="{9D8B030D-6E8A-4147-A177-3AD203B41FA5}">
                      <a16:colId xmlns:a16="http://schemas.microsoft.com/office/drawing/2014/main" val="3427477491"/>
                    </a:ext>
                  </a:extLst>
                </a:gridCol>
              </a:tblGrid>
              <a:tr h="487485">
                <a:tc>
                  <a:txBody>
                    <a:bodyPr/>
                    <a:lstStyle/>
                    <a:p>
                      <a:pPr algn="ctr">
                        <a:lnSpc>
                          <a:spcPct val="115000"/>
                        </a:lnSpc>
                        <a:spcBef>
                          <a:spcPts val="55"/>
                        </a:spcBef>
                        <a:spcAft>
                          <a:spcPts val="0"/>
                        </a:spcAft>
                        <a:tabLst>
                          <a:tab pos="452120" algn="l"/>
                        </a:tabLst>
                      </a:pPr>
                      <a:r>
                        <a:rPr lang="ru-RU" sz="1400" b="1" dirty="0">
                          <a:effectLst/>
                          <a:latin typeface="+mn-lt"/>
                          <a:cs typeface="Times New Roman" panose="02020603050405020304" pitchFamily="18" charset="0"/>
                        </a:rPr>
                        <a:t>№</a:t>
                      </a:r>
                    </a:p>
                    <a:p>
                      <a:pPr algn="ctr">
                        <a:lnSpc>
                          <a:spcPct val="115000"/>
                        </a:lnSpc>
                        <a:spcBef>
                          <a:spcPts val="55"/>
                        </a:spcBef>
                        <a:spcAft>
                          <a:spcPts val="0"/>
                        </a:spcAft>
                        <a:tabLst>
                          <a:tab pos="452120" algn="l"/>
                        </a:tabLst>
                      </a:pPr>
                      <a:r>
                        <a:rPr lang="ru-RU" sz="1400" b="1" dirty="0">
                          <a:effectLst/>
                          <a:latin typeface="+mn-lt"/>
                          <a:cs typeface="Times New Roman" panose="02020603050405020304" pitchFamily="18" charset="0"/>
                        </a:rPr>
                        <a:t>п/п</a:t>
                      </a:r>
                      <a:endParaRPr lang="ru-RU" sz="1400" b="1" dirty="0">
                        <a:effectLst/>
                        <a:latin typeface="+mn-lt"/>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400" b="1" dirty="0">
                          <a:effectLst/>
                          <a:latin typeface="+mn-lt"/>
                          <a:cs typeface="Times New Roman" panose="02020603050405020304" pitchFamily="18" charset="0"/>
                        </a:rPr>
                        <a:t>Блоки</a:t>
                      </a:r>
                      <a:r>
                        <a:rPr lang="ru-RU" sz="1400" b="1" spc="-35"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ПООП</a:t>
                      </a:r>
                      <a:r>
                        <a:rPr lang="ru-RU" sz="1400" b="1" spc="-35"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НОО:</a:t>
                      </a:r>
                      <a:r>
                        <a:rPr lang="ru-RU" sz="1400" b="1" spc="-35"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выпускник</a:t>
                      </a:r>
                      <a:r>
                        <a:rPr lang="ru-RU" sz="1400" b="1" spc="-45"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научится</a:t>
                      </a:r>
                      <a:r>
                        <a:rPr lang="ru-RU" sz="1400" b="1" spc="-35"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a:t>
                      </a:r>
                      <a:r>
                        <a:rPr lang="ru-RU" sz="1400" b="1" spc="-20"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получит </a:t>
                      </a:r>
                      <a:r>
                        <a:rPr lang="ru-RU" sz="1400" b="1" spc="-285"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возможность</a:t>
                      </a:r>
                      <a:r>
                        <a:rPr lang="ru-RU" sz="1400" b="1" spc="-10"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научиться</a:t>
                      </a:r>
                      <a:r>
                        <a:rPr lang="ru-RU" sz="1400" b="1" spc="-5"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или</a:t>
                      </a:r>
                      <a:r>
                        <a:rPr lang="ru-RU" sz="1400" b="1" spc="-10"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проверяемые требования</a:t>
                      </a:r>
                      <a:r>
                        <a:rPr lang="ru-RU" sz="1400" b="1" spc="-20"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(умения)</a:t>
                      </a:r>
                      <a:r>
                        <a:rPr lang="ru-RU" sz="1400" b="1" spc="-25"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в</a:t>
                      </a:r>
                      <a:r>
                        <a:rPr lang="ru-RU" sz="1400" b="1" spc="-30"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соответствии</a:t>
                      </a:r>
                      <a:r>
                        <a:rPr lang="ru-RU" sz="1400" b="1" spc="-20"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с</a:t>
                      </a:r>
                      <a:r>
                        <a:rPr lang="ru-RU" sz="1400" b="1" spc="-25" dirty="0">
                          <a:effectLst/>
                          <a:latin typeface="+mn-lt"/>
                          <a:cs typeface="Times New Roman" panose="02020603050405020304" pitchFamily="18" charset="0"/>
                        </a:rPr>
                        <a:t> </a:t>
                      </a:r>
                      <a:r>
                        <a:rPr lang="ru-RU" sz="1400" b="1" dirty="0">
                          <a:effectLst/>
                          <a:latin typeface="+mn-lt"/>
                          <a:cs typeface="Times New Roman" panose="02020603050405020304" pitchFamily="18" charset="0"/>
                        </a:rPr>
                        <a:t>ФГОС</a:t>
                      </a:r>
                      <a:endParaRPr lang="ru-RU" sz="1400" b="1" dirty="0">
                        <a:effectLst/>
                        <a:latin typeface="+mn-lt"/>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343727">
                <a:tc>
                  <a:txBody>
                    <a:bodyPr/>
                    <a:lstStyle/>
                    <a:p>
                      <a:pPr algn="ctr">
                        <a:lnSpc>
                          <a:spcPts val="1350"/>
                        </a:lnSpc>
                        <a:spcAft>
                          <a:spcPts val="0"/>
                        </a:spcAft>
                      </a:pPr>
                      <a:r>
                        <a:rPr lang="ru-RU" sz="1100" dirty="0">
                          <a:effectLst/>
                          <a:latin typeface="+mn-lt"/>
                          <a:ea typeface="Times New Roman" panose="02020603050405020304" pitchFamily="18" charset="0"/>
                          <a:cs typeface="Times New Roman" panose="02020603050405020304" pitchFamily="18" charset="0"/>
                        </a:rPr>
                        <a:t>1</a:t>
                      </a:r>
                    </a:p>
                  </a:txBody>
                  <a:tcPr marL="0" marR="0" marT="0" marB="0" anchor="ctr">
                    <a:noFill/>
                  </a:tcPr>
                </a:tc>
                <a:tc>
                  <a:txBody>
                    <a:bodyPr/>
                    <a:lstStyle/>
                    <a:p>
                      <a:pPr algn="l" fontAlgn="b"/>
                      <a:r>
                        <a:rPr lang="ru-RU" sz="1100" b="0" i="0" u="none" strike="noStrike" dirty="0">
                          <a:solidFill>
                            <a:srgbClr val="000000"/>
                          </a:solidFill>
                          <a:effectLst/>
                          <a:latin typeface="Calibri" panose="020F0502020204030204" pitchFamily="34" charset="0"/>
                        </a:rPr>
                        <a:t>Сформированность умений распознавать физические явления (процессы) и объяснять их на основе изученных законов. Владение основополагающими физическими понятиями и величинами, характеризующими физические процессы</a:t>
                      </a:r>
                    </a:p>
                  </a:txBody>
                  <a:tcPr marL="9525" marR="9525" marT="9525" marB="0" anchor="b">
                    <a:noFill/>
                  </a:tcPr>
                </a:tc>
                <a:extLst>
                  <a:ext uri="{0D108BD9-81ED-4DB2-BD59-A6C34878D82A}">
                    <a16:rowId xmlns:a16="http://schemas.microsoft.com/office/drawing/2014/main" val="2160456702"/>
                  </a:ext>
                </a:extLst>
              </a:tr>
              <a:tr h="230939">
                <a:tc>
                  <a:txBody>
                    <a:bodyPr/>
                    <a:lstStyle/>
                    <a:p>
                      <a:pPr algn="ctr">
                        <a:lnSpc>
                          <a:spcPts val="1350"/>
                        </a:lnSpc>
                        <a:spcAft>
                          <a:spcPts val="0"/>
                        </a:spcAft>
                      </a:pPr>
                      <a:r>
                        <a:rPr lang="ru-RU" sz="1100" dirty="0">
                          <a:effectLst/>
                          <a:latin typeface="+mn-lt"/>
                          <a:ea typeface="Times New Roman" panose="02020603050405020304" pitchFamily="18" charset="0"/>
                          <a:cs typeface="Times New Roman" panose="02020603050405020304" pitchFamily="18" charset="0"/>
                        </a:rPr>
                        <a:t>2</a:t>
                      </a:r>
                    </a:p>
                  </a:txBody>
                  <a:tcPr marL="0" marR="0" marT="0" marB="0" anchor="ctr">
                    <a:noFill/>
                  </a:tcPr>
                </a:tc>
                <a:tc rowSpan="3">
                  <a:txBody>
                    <a:bodyPr/>
                    <a:lstStyle/>
                    <a:p>
                      <a:pPr algn="l" fontAlgn="b"/>
                      <a:r>
                        <a:rPr lang="ru-RU" sz="1100" b="0" i="0" u="none" strike="noStrike" dirty="0">
                          <a:solidFill>
                            <a:srgbClr val="000000"/>
                          </a:solidFill>
                          <a:effectLst/>
                          <a:latin typeface="Calibri" panose="020F0502020204030204" pitchFamily="34" charset="0"/>
                        </a:rPr>
                        <a:t>Решать качественные задачи, требующие применения знаний из разных разделов школьного курса физики, а также интеграции знаний из других предметов естественнонаучного цикла: выстраивать логическую цепочку рассуждений с опорой на изученные законы, закономерности и физические явления</a:t>
                      </a:r>
                    </a:p>
                  </a:txBody>
                  <a:tcPr marL="9525" marR="9525" marT="9525" marB="0" anchor="ctr">
                    <a:noFill/>
                  </a:tcPr>
                </a:tc>
                <a:extLst>
                  <a:ext uri="{0D108BD9-81ED-4DB2-BD59-A6C34878D82A}">
                    <a16:rowId xmlns:a16="http://schemas.microsoft.com/office/drawing/2014/main" val="1195680133"/>
                  </a:ext>
                </a:extLst>
              </a:tr>
              <a:tr h="230939">
                <a:tc>
                  <a:txBody>
                    <a:bodyPr/>
                    <a:lstStyle/>
                    <a:p>
                      <a:pPr algn="ctr">
                        <a:lnSpc>
                          <a:spcPts val="1350"/>
                        </a:lnSpc>
                        <a:spcAft>
                          <a:spcPts val="0"/>
                        </a:spcAft>
                      </a:pPr>
                      <a:r>
                        <a:rPr lang="ru-RU" sz="1100" dirty="0">
                          <a:effectLst/>
                          <a:latin typeface="+mn-lt"/>
                          <a:ea typeface="Times New Roman" panose="02020603050405020304" pitchFamily="18" charset="0"/>
                          <a:cs typeface="Times New Roman" panose="02020603050405020304" pitchFamily="18" charset="0"/>
                        </a:rPr>
                        <a:t>3</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736989338"/>
                  </a:ext>
                </a:extLst>
              </a:tr>
              <a:tr h="230939">
                <a:tc>
                  <a:txBody>
                    <a:bodyPr/>
                    <a:lstStyle/>
                    <a:p>
                      <a:pPr algn="ctr">
                        <a:lnSpc>
                          <a:spcPts val="1350"/>
                        </a:lnSpc>
                        <a:spcAft>
                          <a:spcPts val="0"/>
                        </a:spcAft>
                      </a:pPr>
                      <a:r>
                        <a:rPr lang="ru-RU" sz="1100" dirty="0">
                          <a:effectLst/>
                          <a:latin typeface="+mn-lt"/>
                          <a:ea typeface="Times New Roman" panose="02020603050405020304" pitchFamily="18" charset="0"/>
                          <a:cs typeface="Times New Roman" panose="02020603050405020304" pitchFamily="18" charset="0"/>
                        </a:rPr>
                        <a:t>4</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558882757"/>
                  </a:ext>
                </a:extLst>
              </a:tr>
              <a:tr h="343215">
                <a:tc>
                  <a:txBody>
                    <a:bodyPr/>
                    <a:lstStyle/>
                    <a:p>
                      <a:pPr algn="ctr">
                        <a:lnSpc>
                          <a:spcPts val="1350"/>
                        </a:lnSpc>
                        <a:spcAft>
                          <a:spcPts val="0"/>
                        </a:spcAft>
                      </a:pPr>
                      <a:r>
                        <a:rPr lang="ru-RU" sz="1100" dirty="0">
                          <a:effectLst/>
                          <a:latin typeface="+mn-lt"/>
                          <a:ea typeface="Times New Roman" panose="02020603050405020304" pitchFamily="18" charset="0"/>
                          <a:cs typeface="Times New Roman" panose="02020603050405020304" pitchFamily="18" charset="0"/>
                        </a:rPr>
                        <a:t>5</a:t>
                      </a:r>
                    </a:p>
                  </a:txBody>
                  <a:tcPr marL="0" marR="0" marT="0" marB="0" anchor="ctr">
                    <a:noFill/>
                  </a:tcPr>
                </a:tc>
                <a:tc rowSpan="3">
                  <a:txBody>
                    <a:bodyPr/>
                    <a:lstStyle/>
                    <a:p>
                      <a:pPr algn="l" fontAlgn="b"/>
                      <a:r>
                        <a:rPr lang="ru-RU" sz="1100" b="0" i="0" u="none" strike="noStrike" dirty="0">
                          <a:solidFill>
                            <a:srgbClr val="000000"/>
                          </a:solidFill>
                          <a:effectLst/>
                          <a:latin typeface="Calibri" panose="020F0502020204030204" pitchFamily="34" charset="0"/>
                        </a:rPr>
                        <a:t>Сформированность умения решать расчетные задачи с явно заданной и неявно заданной физической моделью: на основании анализа условия выбирать физические модели, отвечающие требованиям задачи, применять формулы, законы, закономерности и постулаты физических теорий при использовании математических методов решения задач, проводить расчеты на основании имеющихся данных, анализировать результаты и корректировать методы решения с учетом полученных результатов</a:t>
                      </a:r>
                    </a:p>
                  </a:txBody>
                  <a:tcPr marL="9525" marR="9525" marT="9525" marB="0" anchor="ctr">
                    <a:noFill/>
                  </a:tcPr>
                </a:tc>
                <a:extLst>
                  <a:ext uri="{0D108BD9-81ED-4DB2-BD59-A6C34878D82A}">
                    <a16:rowId xmlns:a16="http://schemas.microsoft.com/office/drawing/2014/main" val="2891890353"/>
                  </a:ext>
                </a:extLst>
              </a:tr>
              <a:tr h="343215">
                <a:tc>
                  <a:txBody>
                    <a:bodyPr/>
                    <a:lstStyle/>
                    <a:p>
                      <a:pPr algn="ctr">
                        <a:lnSpc>
                          <a:spcPts val="1350"/>
                        </a:lnSpc>
                        <a:spcAft>
                          <a:spcPts val="0"/>
                        </a:spcAft>
                      </a:pPr>
                      <a:r>
                        <a:rPr lang="ru-RU" sz="1100" dirty="0">
                          <a:effectLst/>
                          <a:latin typeface="+mn-lt"/>
                          <a:ea typeface="Times New Roman" panose="02020603050405020304" pitchFamily="18" charset="0"/>
                          <a:cs typeface="Times New Roman" panose="02020603050405020304" pitchFamily="18" charset="0"/>
                        </a:rPr>
                        <a:t>6.1</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485882510"/>
                  </a:ext>
                </a:extLst>
              </a:tr>
              <a:tr h="343215">
                <a:tc>
                  <a:txBody>
                    <a:bodyPr/>
                    <a:lstStyle/>
                    <a:p>
                      <a:pPr algn="ctr">
                        <a:lnSpc>
                          <a:spcPts val="1350"/>
                        </a:lnSpc>
                        <a:spcAft>
                          <a:spcPts val="0"/>
                        </a:spcAft>
                      </a:pPr>
                      <a:r>
                        <a:rPr lang="ru-RU" sz="1100" dirty="0">
                          <a:effectLst/>
                          <a:latin typeface="+mn-lt"/>
                          <a:ea typeface="Times New Roman" panose="02020603050405020304" pitchFamily="18" charset="0"/>
                          <a:cs typeface="Times New Roman" panose="02020603050405020304" pitchFamily="18" charset="0"/>
                        </a:rPr>
                        <a:t>6.2</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3052010880"/>
                  </a:ext>
                </a:extLst>
              </a:tr>
              <a:tr h="510843">
                <a:tc>
                  <a:txBody>
                    <a:bodyPr/>
                    <a:lstStyle/>
                    <a:p>
                      <a:pPr algn="ctr">
                        <a:lnSpc>
                          <a:spcPts val="1350"/>
                        </a:lnSpc>
                        <a:spcAft>
                          <a:spcPts val="0"/>
                        </a:spcAft>
                      </a:pPr>
                      <a:r>
                        <a:rPr lang="ru-RU" sz="1100" dirty="0">
                          <a:effectLst/>
                          <a:latin typeface="+mn-lt"/>
                          <a:ea typeface="Times New Roman" panose="02020603050405020304" pitchFamily="18" charset="0"/>
                          <a:cs typeface="Times New Roman" panose="02020603050405020304" pitchFamily="18" charset="0"/>
                        </a:rPr>
                        <a:t>7</a:t>
                      </a:r>
                    </a:p>
                  </a:txBody>
                  <a:tcPr marL="0" marR="0" marT="0" marB="0" anchor="ctr">
                    <a:noFill/>
                  </a:tcPr>
                </a:tc>
                <a:tc>
                  <a:txBody>
                    <a:bodyPr/>
                    <a:lstStyle/>
                    <a:p>
                      <a:pPr algn="l" fontAlgn="b"/>
                      <a:r>
                        <a:rPr lang="ru-RU" sz="1100" b="0" i="0" u="none" strike="noStrike" dirty="0">
                          <a:solidFill>
                            <a:srgbClr val="000000"/>
                          </a:solidFill>
                          <a:effectLst/>
                          <a:latin typeface="Calibri" panose="020F0502020204030204" pitchFamily="34" charset="0"/>
                        </a:rPr>
                        <a:t>Сформированность умений применять законы классической механики, молекулярной физики и термодинамики, электродинамики, квантовой физики для анализа и объяснения явлений микромира, макромира и </a:t>
                      </a:r>
                      <a:r>
                        <a:rPr lang="ru-RU" sz="1100" b="0" i="0" u="none" strike="noStrike" dirty="0" err="1">
                          <a:solidFill>
                            <a:srgbClr val="000000"/>
                          </a:solidFill>
                          <a:effectLst/>
                          <a:latin typeface="Calibri" panose="020F0502020204030204" pitchFamily="34" charset="0"/>
                        </a:rPr>
                        <a:t>мегамира</a:t>
                      </a:r>
                      <a:r>
                        <a:rPr lang="ru-RU" sz="1100" b="0" i="0" u="none" strike="noStrike" dirty="0">
                          <a:solidFill>
                            <a:srgbClr val="000000"/>
                          </a:solidFill>
                          <a:effectLst/>
                          <a:latin typeface="Calibri" panose="020F0502020204030204" pitchFamily="34" charset="0"/>
                        </a:rPr>
                        <a:t>, различать условия (границы, области) применимости физических законов, понимать всеобщий характер фундаментальных законов и ограниченность использования частных законов; анализировать физические процессы, используя основные положения, законы и закономерности</a:t>
                      </a:r>
                    </a:p>
                  </a:txBody>
                  <a:tcPr marL="9525" marR="9525" marT="9525" marB="0" anchor="b">
                    <a:noFill/>
                  </a:tcPr>
                </a:tc>
                <a:extLst>
                  <a:ext uri="{0D108BD9-81ED-4DB2-BD59-A6C34878D82A}">
                    <a16:rowId xmlns:a16="http://schemas.microsoft.com/office/drawing/2014/main" val="588145611"/>
                  </a:ext>
                </a:extLst>
              </a:tr>
              <a:tr h="677959">
                <a:tc>
                  <a:txBody>
                    <a:bodyPr/>
                    <a:lstStyle/>
                    <a:p>
                      <a:pPr algn="ctr">
                        <a:lnSpc>
                          <a:spcPts val="1350"/>
                        </a:lnSpc>
                        <a:spcAft>
                          <a:spcPts val="0"/>
                        </a:spcAft>
                      </a:pPr>
                      <a:r>
                        <a:rPr lang="ru-RU" sz="1100" dirty="0">
                          <a:effectLst/>
                          <a:latin typeface="+mn-lt"/>
                          <a:ea typeface="Times New Roman" panose="02020603050405020304" pitchFamily="18" charset="0"/>
                          <a:cs typeface="Times New Roman" panose="02020603050405020304" pitchFamily="18" charset="0"/>
                        </a:rPr>
                        <a:t>8</a:t>
                      </a:r>
                    </a:p>
                  </a:txBody>
                  <a:tcPr marL="0" marR="0" marT="0" marB="0" anchor="ctr">
                    <a:noFill/>
                  </a:tcPr>
                </a:tc>
                <a:tc>
                  <a:txBody>
                    <a:bodyPr/>
                    <a:lstStyle/>
                    <a:p>
                      <a:pPr algn="l" fontAlgn="b"/>
                      <a:r>
                        <a:rPr lang="ru-RU" sz="1100" b="0" i="0" u="none" strike="noStrike" dirty="0">
                          <a:solidFill>
                            <a:srgbClr val="000000"/>
                          </a:solidFill>
                          <a:effectLst/>
                          <a:latin typeface="Calibri" panose="020F0502020204030204" pitchFamily="34" charset="0"/>
                        </a:rPr>
                        <a:t>Сформированность умения решать расчетные задачи с явно заданной и неявно заданной физической моделью: на основании анализа условия выбирать физические модели, отвечающие требованиям задачи, применять формулы, законы, закономерности и постулаты физических теорий при использовании математических методов решения задач, проводить расчеты на основании имеющихся данных, анализировать результаты и корректировать методы решения с учетом полученных результатов. Овладение различными способами работы с информацией физического содержания, развитие умений критического анализа и оценки достоверности получаемой информации</a:t>
                      </a:r>
                    </a:p>
                  </a:txBody>
                  <a:tcPr marL="9525" marR="9525" marT="9525" marB="0" anchor="b">
                    <a:noFill/>
                  </a:tcPr>
                </a:tc>
                <a:extLst>
                  <a:ext uri="{0D108BD9-81ED-4DB2-BD59-A6C34878D82A}">
                    <a16:rowId xmlns:a16="http://schemas.microsoft.com/office/drawing/2014/main" val="210224283"/>
                  </a:ext>
                </a:extLst>
              </a:tr>
              <a:tr h="677959">
                <a:tc>
                  <a:txBody>
                    <a:bodyPr/>
                    <a:lstStyle/>
                    <a:p>
                      <a:pPr algn="ctr">
                        <a:lnSpc>
                          <a:spcPts val="1350"/>
                        </a:lnSpc>
                        <a:spcAft>
                          <a:spcPts val="0"/>
                        </a:spcAft>
                      </a:pPr>
                      <a:r>
                        <a:rPr lang="ru-RU" sz="1100" dirty="0">
                          <a:effectLst/>
                          <a:latin typeface="+mn-lt"/>
                          <a:ea typeface="Times New Roman" panose="02020603050405020304" pitchFamily="18" charset="0"/>
                          <a:cs typeface="Times New Roman" panose="02020603050405020304" pitchFamily="18" charset="0"/>
                        </a:rPr>
                        <a:t>9</a:t>
                      </a:r>
                    </a:p>
                  </a:txBody>
                  <a:tcPr marL="0" marR="0" marT="0" marB="0" anchor="ctr">
                    <a:noFill/>
                  </a:tcPr>
                </a:tc>
                <a:tc>
                  <a:txBody>
                    <a:bodyPr/>
                    <a:lstStyle/>
                    <a:p>
                      <a:pPr algn="l" fontAlgn="b"/>
                      <a:r>
                        <a:rPr lang="ru-RU" sz="1100" b="0" i="0" u="none" strike="noStrike" dirty="0">
                          <a:solidFill>
                            <a:srgbClr val="000000"/>
                          </a:solidFill>
                          <a:effectLst/>
                          <a:latin typeface="Calibri" panose="020F0502020204030204" pitchFamily="34" charset="0"/>
                        </a:rPr>
                        <a:t>Владение основными методами научного познания, используемыми в физике: проводить прямые и косвенные измерения физических величин, выбирая оптимальный способ измерения и используя известные методы оценки погрешностей измерений, проводить исследование зависимостей физических величин с использованием прямых измерений, объяснять полученные результаты, используя физические теории, законы и понятия, и делать выводы; соблюдать правила безопасного труда при проведении исследований в рамках учебного эксперимента и учебно-исследовательской деятельности с использованием цифровых измерительных устройств и лабораторного оборудования</a:t>
                      </a:r>
                    </a:p>
                  </a:txBody>
                  <a:tcPr marL="9525" marR="9525" marT="9525" marB="0" anchor="b">
                    <a:noFill/>
                  </a:tcPr>
                </a:tc>
                <a:extLst>
                  <a:ext uri="{0D108BD9-81ED-4DB2-BD59-A6C34878D82A}">
                    <a16:rowId xmlns:a16="http://schemas.microsoft.com/office/drawing/2014/main" val="4008567703"/>
                  </a:ext>
                </a:extLst>
              </a:tr>
              <a:tr h="510843">
                <a:tc>
                  <a:txBody>
                    <a:bodyPr/>
                    <a:lstStyle/>
                    <a:p>
                      <a:pPr algn="ctr">
                        <a:lnSpc>
                          <a:spcPts val="1350"/>
                        </a:lnSpc>
                        <a:spcAft>
                          <a:spcPts val="0"/>
                        </a:spcAft>
                      </a:pPr>
                      <a:r>
                        <a:rPr lang="ru-RU" sz="1100" dirty="0">
                          <a:effectLst/>
                          <a:latin typeface="+mn-lt"/>
                          <a:ea typeface="Times New Roman" panose="02020603050405020304" pitchFamily="18" charset="0"/>
                          <a:cs typeface="Times New Roman" panose="02020603050405020304" pitchFamily="18" charset="0"/>
                        </a:rPr>
                        <a:t>10</a:t>
                      </a:r>
                    </a:p>
                  </a:txBody>
                  <a:tcPr marL="0" marR="0" marT="0" marB="0" anchor="ctr">
                    <a:noFill/>
                  </a:tcPr>
                </a:tc>
                <a:tc>
                  <a:txBody>
                    <a:bodyPr/>
                    <a:lstStyle/>
                    <a:p>
                      <a:pPr algn="l" fontAlgn="b"/>
                      <a:r>
                        <a:rPr lang="ru-RU" sz="1100" b="0" i="0" u="none" strike="noStrike" dirty="0">
                          <a:solidFill>
                            <a:srgbClr val="000000"/>
                          </a:solidFill>
                          <a:effectLst/>
                          <a:latin typeface="Calibri" panose="020F0502020204030204" pitchFamily="34" charset="0"/>
                        </a:rPr>
                        <a:t>Сформированность умений распознавать физические явления (процессы) и объяснять их на основе изученных законов. Решать качественные задачи, требующие применения знаний из разных разделов школьного курса физики, а также интеграции знаний из других предметов естественнонаучного цикла: выстраивать логическую цепочку рассуждений с опорой на изученные законы, закономерности и физические явления</a:t>
                      </a:r>
                    </a:p>
                  </a:txBody>
                  <a:tcPr marL="9525" marR="9525" marT="9525" marB="0" anchor="b">
                    <a:noFill/>
                  </a:tcPr>
                </a:tc>
                <a:extLst>
                  <a:ext uri="{0D108BD9-81ED-4DB2-BD59-A6C34878D82A}">
                    <a16:rowId xmlns:a16="http://schemas.microsoft.com/office/drawing/2014/main" val="2271944171"/>
                  </a:ext>
                </a:extLst>
              </a:tr>
              <a:tr h="510843">
                <a:tc>
                  <a:txBody>
                    <a:bodyPr/>
                    <a:lstStyle/>
                    <a:p>
                      <a:pPr algn="ctr">
                        <a:lnSpc>
                          <a:spcPts val="1350"/>
                        </a:lnSpc>
                        <a:spcAft>
                          <a:spcPts val="0"/>
                        </a:spcAft>
                      </a:pPr>
                      <a:r>
                        <a:rPr lang="ru-RU" sz="1100" dirty="0">
                          <a:effectLst/>
                          <a:latin typeface="+mn-lt"/>
                          <a:ea typeface="Times New Roman" panose="02020603050405020304" pitchFamily="18" charset="0"/>
                          <a:cs typeface="Times New Roman" panose="02020603050405020304" pitchFamily="18" charset="0"/>
                        </a:rPr>
                        <a:t>11</a:t>
                      </a:r>
                    </a:p>
                  </a:txBody>
                  <a:tcPr marL="0" marR="0" marT="0" marB="0" anchor="ctr">
                    <a:noFill/>
                  </a:tcPr>
                </a:tc>
                <a:tc>
                  <a:txBody>
                    <a:bodyPr/>
                    <a:lstStyle/>
                    <a:p>
                      <a:pPr algn="l" fontAlgn="b"/>
                      <a:r>
                        <a:rPr lang="ru-RU" sz="1100" b="0" i="0" u="none" strike="noStrike" dirty="0">
                          <a:solidFill>
                            <a:srgbClr val="000000"/>
                          </a:solidFill>
                          <a:effectLst/>
                          <a:latin typeface="Calibri" panose="020F0502020204030204" pitchFamily="34" charset="0"/>
                        </a:rPr>
                        <a:t>Владение основными методами научного познания, используемыми в физике: проводить прямые и косвенные измерения физических величин, выбирая оптимальный способ измерения и используя известные методы оценки погрешностей измерений, проводить исследование зависимостей физических величин с использованием прямых измерений, объяснять полученные результаты, используя физические теории, законы и понятия, и делать выводы</a:t>
                      </a:r>
                    </a:p>
                  </a:txBody>
                  <a:tcPr marL="9525" marR="9525" marT="9525" marB="0" anchor="b">
                    <a:noFill/>
                  </a:tcPr>
                </a:tc>
                <a:extLst>
                  <a:ext uri="{0D108BD9-81ED-4DB2-BD59-A6C34878D82A}">
                    <a16:rowId xmlns:a16="http://schemas.microsoft.com/office/drawing/2014/main" val="3021149285"/>
                  </a:ext>
                </a:extLst>
              </a:tr>
              <a:tr h="230939">
                <a:tc>
                  <a:txBody>
                    <a:bodyPr/>
                    <a:lstStyle/>
                    <a:p>
                      <a:pPr algn="ctr">
                        <a:lnSpc>
                          <a:spcPts val="1350"/>
                        </a:lnSpc>
                        <a:spcAft>
                          <a:spcPts val="0"/>
                        </a:spcAft>
                      </a:pPr>
                      <a:r>
                        <a:rPr lang="ru-RU" sz="1100" dirty="0">
                          <a:effectLst/>
                          <a:latin typeface="+mn-lt"/>
                          <a:ea typeface="Times New Roman" panose="02020603050405020304" pitchFamily="18" charset="0"/>
                          <a:cs typeface="Times New Roman" panose="02020603050405020304" pitchFamily="18" charset="0"/>
                        </a:rPr>
                        <a:t>12</a:t>
                      </a:r>
                    </a:p>
                  </a:txBody>
                  <a:tcPr marL="0" marR="0" marT="0" marB="0" anchor="ctr">
                    <a:noFill/>
                  </a:tcPr>
                </a:tc>
                <a:tc rowSpan="2">
                  <a:txBody>
                    <a:bodyPr/>
                    <a:lstStyle/>
                    <a:p>
                      <a:pPr algn="l" fontAlgn="b"/>
                      <a:r>
                        <a:rPr lang="ru-RU" sz="1100" b="0" i="0" u="none" strike="noStrike" dirty="0">
                          <a:solidFill>
                            <a:srgbClr val="000000"/>
                          </a:solidFill>
                          <a:effectLst/>
                          <a:latin typeface="Calibri" panose="020F0502020204030204" pitchFamily="34" charset="0"/>
                        </a:rPr>
                        <a:t>Овладение различными способами работы с информацией физического содержания с использованием современных информационных технологий, развитие умений критического анализа и оценки достоверности получаемой информации</a:t>
                      </a:r>
                    </a:p>
                  </a:txBody>
                  <a:tcPr marL="9525" marR="9525" marT="9525" marB="0" anchor="ctr">
                    <a:noFill/>
                  </a:tcPr>
                </a:tc>
                <a:extLst>
                  <a:ext uri="{0D108BD9-81ED-4DB2-BD59-A6C34878D82A}">
                    <a16:rowId xmlns:a16="http://schemas.microsoft.com/office/drawing/2014/main" val="1993906459"/>
                  </a:ext>
                </a:extLst>
              </a:tr>
              <a:tr h="230939">
                <a:tc>
                  <a:txBody>
                    <a:bodyPr/>
                    <a:lstStyle/>
                    <a:p>
                      <a:pPr algn="ctr">
                        <a:lnSpc>
                          <a:spcPts val="1350"/>
                        </a:lnSpc>
                        <a:spcAft>
                          <a:spcPts val="0"/>
                        </a:spcAft>
                      </a:pPr>
                      <a:r>
                        <a:rPr lang="ru-RU" sz="1100" dirty="0">
                          <a:effectLst/>
                          <a:latin typeface="+mn-lt"/>
                          <a:ea typeface="Times New Roman" panose="02020603050405020304" pitchFamily="18" charset="0"/>
                          <a:cs typeface="Times New Roman" panose="02020603050405020304" pitchFamily="18" charset="0"/>
                        </a:rPr>
                        <a:t>13</a:t>
                      </a:r>
                    </a:p>
                  </a:txBody>
                  <a:tcPr marL="0" marR="0" marT="0" marB="0" anchor="ctr">
                    <a:noFill/>
                  </a:tcPr>
                </a:tc>
                <a:tc vMerge="1">
                  <a:txBody>
                    <a:bodyPr/>
                    <a:lstStyle/>
                    <a:p>
                      <a:pPr algn="l" fontAlgn="b"/>
                      <a:endParaRPr lang="ru-RU" sz="1100" b="0" i="0" u="none" strike="noStrike" dirty="0">
                        <a:solidFill>
                          <a:srgbClr val="000000"/>
                        </a:solidFill>
                        <a:effectLst/>
                        <a:latin typeface="Calibri" panose="020F0502020204030204" pitchFamily="34" charset="0"/>
                      </a:endParaRPr>
                    </a:p>
                  </a:txBody>
                  <a:tcPr marL="9525" marR="9525" marT="9525" marB="0" anchor="b">
                    <a:noFill/>
                  </a:tcPr>
                </a:tc>
                <a:extLst>
                  <a:ext uri="{0D108BD9-81ED-4DB2-BD59-A6C34878D82A}">
                    <a16:rowId xmlns:a16="http://schemas.microsoft.com/office/drawing/2014/main" val="1701876703"/>
                  </a:ext>
                </a:extLst>
              </a:tr>
            </a:tbl>
          </a:graphicData>
        </a:graphic>
      </p:graphicFrame>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физика – 10 класс</a:t>
            </a:r>
          </a:p>
        </p:txBody>
      </p:sp>
    </p:spTree>
    <p:extLst>
      <p:ext uri="{BB962C8B-B14F-4D97-AF65-F5344CB8AC3E}">
        <p14:creationId xmlns:p14="http://schemas.microsoft.com/office/powerpoint/2010/main" val="11096247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7 класс</a:t>
            </a:r>
          </a:p>
        </p:txBody>
      </p:sp>
      <p:graphicFrame>
        <p:nvGraphicFramePr>
          <p:cNvPr id="8" name="Диаграмма 7"/>
          <p:cNvGraphicFramePr>
            <a:graphicFrameLocks/>
          </p:cNvGraphicFramePr>
          <p:nvPr>
            <p:extLst>
              <p:ext uri="{D42A27DB-BD31-4B8C-83A1-F6EECF244321}">
                <p14:modId xmlns:p14="http://schemas.microsoft.com/office/powerpoint/2010/main" val="1160066827"/>
              </p:ext>
            </p:extLst>
          </p:nvPr>
        </p:nvGraphicFramePr>
        <p:xfrm>
          <a:off x="638174" y="1787452"/>
          <a:ext cx="10915651"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5857630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a:spLocks noGrp="1"/>
          </p:cNvSpPr>
          <p:nvPr>
            <p:ph type="title"/>
          </p:nvPr>
        </p:nvSpPr>
        <p:spPr>
          <a:xfrm>
            <a:off x="731520" y="1097281"/>
            <a:ext cx="10728960" cy="594360"/>
          </a:xfrm>
        </p:spPr>
        <p:txBody>
          <a:bodyPr/>
          <a:lstStyle/>
          <a:p>
            <a:pPr algn="ctr"/>
            <a:r>
              <a:rPr lang="ru-RU" dirty="0"/>
              <a:t>Распределение первичных баллов, 7 класс (углубленное изучение)</a:t>
            </a:r>
          </a:p>
        </p:txBody>
      </p:sp>
      <p:graphicFrame>
        <p:nvGraphicFramePr>
          <p:cNvPr id="7" name="Диаграмма 6"/>
          <p:cNvGraphicFramePr>
            <a:graphicFrameLocks/>
          </p:cNvGraphicFramePr>
          <p:nvPr>
            <p:extLst>
              <p:ext uri="{D42A27DB-BD31-4B8C-83A1-F6EECF244321}">
                <p14:modId xmlns:p14="http://schemas.microsoft.com/office/powerpoint/2010/main" val="3721990994"/>
              </p:ext>
            </p:extLst>
          </p:nvPr>
        </p:nvGraphicFramePr>
        <p:xfrm>
          <a:off x="638174" y="1797843"/>
          <a:ext cx="10915651"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2301073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8 класс</a:t>
            </a:r>
          </a:p>
        </p:txBody>
      </p:sp>
      <p:graphicFrame>
        <p:nvGraphicFramePr>
          <p:cNvPr id="5" name="Диаграмма 4"/>
          <p:cNvGraphicFramePr>
            <a:graphicFrameLocks/>
          </p:cNvGraphicFramePr>
          <p:nvPr>
            <p:extLst>
              <p:ext uri="{D42A27DB-BD31-4B8C-83A1-F6EECF244321}">
                <p14:modId xmlns:p14="http://schemas.microsoft.com/office/powerpoint/2010/main" val="1631510721"/>
              </p:ext>
            </p:extLst>
          </p:nvPr>
        </p:nvGraphicFramePr>
        <p:xfrm>
          <a:off x="638174" y="1797843"/>
          <a:ext cx="10915651"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9213560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8 класс (углубленное изучение)</a:t>
            </a:r>
          </a:p>
        </p:txBody>
      </p:sp>
      <p:graphicFrame>
        <p:nvGraphicFramePr>
          <p:cNvPr id="6" name="Диаграмма 5"/>
          <p:cNvGraphicFramePr>
            <a:graphicFrameLocks/>
          </p:cNvGraphicFramePr>
          <p:nvPr>
            <p:extLst>
              <p:ext uri="{D42A27DB-BD31-4B8C-83A1-F6EECF244321}">
                <p14:modId xmlns:p14="http://schemas.microsoft.com/office/powerpoint/2010/main" val="3785665646"/>
              </p:ext>
            </p:extLst>
          </p:nvPr>
        </p:nvGraphicFramePr>
        <p:xfrm>
          <a:off x="638174" y="1691641"/>
          <a:ext cx="10915651"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2888710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Распределение первичных баллов, 10 класс</a:t>
            </a:r>
          </a:p>
        </p:txBody>
      </p:sp>
      <p:graphicFrame>
        <p:nvGraphicFramePr>
          <p:cNvPr id="5" name="Диаграмма 4"/>
          <p:cNvGraphicFramePr>
            <a:graphicFrameLocks/>
          </p:cNvGraphicFramePr>
          <p:nvPr>
            <p:extLst>
              <p:ext uri="{D42A27DB-BD31-4B8C-83A1-F6EECF244321}">
                <p14:modId xmlns:p14="http://schemas.microsoft.com/office/powerpoint/2010/main" val="3960914988"/>
              </p:ext>
            </p:extLst>
          </p:nvPr>
        </p:nvGraphicFramePr>
        <p:xfrm>
          <a:off x="638174" y="1691641"/>
          <a:ext cx="10915651" cy="440531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177986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5143500" y="280600"/>
            <a:ext cx="4729185" cy="446764"/>
          </a:xfrm>
        </p:spPr>
        <p:txBody>
          <a:bodyPr>
            <a:normAutofit fontScale="90000"/>
          </a:bodyPr>
          <a:lstStyle/>
          <a:p>
            <a:r>
              <a:rPr lang="ru-RU" dirty="0"/>
              <a:t>Статистика по отметкам, 7 класс</a:t>
            </a:r>
          </a:p>
        </p:txBody>
      </p:sp>
      <p:graphicFrame>
        <p:nvGraphicFramePr>
          <p:cNvPr id="10" name="Диаграмма 9"/>
          <p:cNvGraphicFramePr>
            <a:graphicFrameLocks/>
          </p:cNvGraphicFramePr>
          <p:nvPr>
            <p:extLst>
              <p:ext uri="{D42A27DB-BD31-4B8C-83A1-F6EECF244321}">
                <p14:modId xmlns:p14="http://schemas.microsoft.com/office/powerpoint/2010/main" val="516996148"/>
              </p:ext>
            </p:extLst>
          </p:nvPr>
        </p:nvGraphicFramePr>
        <p:xfrm>
          <a:off x="1162916" y="666750"/>
          <a:ext cx="9658350" cy="619125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8154892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a:extLst>
              <a:ext uri="{FF2B5EF4-FFF2-40B4-BE49-F238E27FC236}">
                <a16:creationId xmlns:a16="http://schemas.microsoft.com/office/drawing/2014/main" id="{E7192A1F-275E-951D-1242-8D6271F06BC5}"/>
              </a:ext>
            </a:extLst>
          </p:cNvPr>
          <p:cNvSpPr>
            <a:spLocks noGrp="1"/>
          </p:cNvSpPr>
          <p:nvPr>
            <p:ph idx="1"/>
          </p:nvPr>
        </p:nvSpPr>
        <p:spPr>
          <a:xfrm>
            <a:off x="1061857" y="1993557"/>
            <a:ext cx="10068285" cy="4740464"/>
          </a:xfrm>
        </p:spPr>
        <p:txBody>
          <a:bodyPr>
            <a:normAutofit fontScale="55000" lnSpcReduction="20000"/>
          </a:bodyPr>
          <a:lstStyle/>
          <a:p>
            <a:pPr algn="ctr"/>
            <a:r>
              <a:rPr lang="ru-RU" sz="7200" b="1" dirty="0"/>
              <a:t>Основные результаты </a:t>
            </a:r>
          </a:p>
          <a:p>
            <a:pPr algn="ctr"/>
            <a:r>
              <a:rPr lang="ru-RU" sz="7200" b="1" dirty="0"/>
              <a:t>по физике (7-8, 10 </a:t>
            </a:r>
            <a:r>
              <a:rPr lang="ru-RU" sz="7200" b="1" dirty="0" err="1"/>
              <a:t>кл</a:t>
            </a:r>
            <a:r>
              <a:rPr lang="ru-RU" sz="7200" b="1" dirty="0"/>
              <a:t>.):</a:t>
            </a:r>
          </a:p>
          <a:p>
            <a:pPr algn="ctr"/>
            <a:endParaRPr lang="ru-RU" sz="4400" b="1" dirty="0"/>
          </a:p>
          <a:p>
            <a:pPr marL="457200" indent="-457200" algn="ctr">
              <a:buFontTx/>
              <a:buChar char="-"/>
            </a:pPr>
            <a:r>
              <a:rPr lang="ru-RU" sz="6600" dirty="0"/>
              <a:t>выполнение заданий группами участников;</a:t>
            </a:r>
          </a:p>
          <a:p>
            <a:pPr marL="457200" indent="-457200" algn="ctr">
              <a:buFontTx/>
              <a:buChar char="-"/>
            </a:pPr>
            <a:r>
              <a:rPr lang="ru-RU" sz="6600" dirty="0"/>
              <a:t>распределение первичных баллов;</a:t>
            </a:r>
          </a:p>
          <a:p>
            <a:pPr marL="457200" indent="-457200" algn="ctr">
              <a:buFontTx/>
              <a:buChar char="-"/>
            </a:pPr>
            <a:r>
              <a:rPr lang="ru-RU" sz="6600" dirty="0"/>
              <a:t>статистика по отметкам;</a:t>
            </a:r>
          </a:p>
          <a:p>
            <a:pPr marL="457200" indent="-457200" algn="ctr">
              <a:buFontTx/>
              <a:buChar char="-"/>
            </a:pPr>
            <a:r>
              <a:rPr lang="ru-RU" sz="6600" dirty="0"/>
              <a:t>достижение планируемых результатов;</a:t>
            </a:r>
          </a:p>
          <a:p>
            <a:pPr marL="457200" indent="-457200" algn="ctr">
              <a:buFontTx/>
              <a:buChar char="-"/>
            </a:pPr>
            <a:r>
              <a:rPr lang="ru-RU" sz="6600" dirty="0"/>
              <a:t>сравнение отметок с отметками по журналу.</a:t>
            </a:r>
          </a:p>
          <a:p>
            <a:pPr marL="457200" indent="-457200" algn="just">
              <a:buFontTx/>
              <a:buChar char="-"/>
            </a:pPr>
            <a:endParaRPr lang="ru-RU" sz="6600" dirty="0"/>
          </a:p>
        </p:txBody>
      </p:sp>
    </p:spTree>
    <p:extLst>
      <p:ext uri="{BB962C8B-B14F-4D97-AF65-F5344CB8AC3E}">
        <p14:creationId xmlns:p14="http://schemas.microsoft.com/office/powerpoint/2010/main" val="9509225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990109" y="280600"/>
            <a:ext cx="7834745" cy="446764"/>
          </a:xfrm>
        </p:spPr>
        <p:txBody>
          <a:bodyPr>
            <a:normAutofit fontScale="90000"/>
          </a:bodyPr>
          <a:lstStyle/>
          <a:p>
            <a:r>
              <a:rPr lang="ru-RU" dirty="0"/>
              <a:t>Статистика по отметкам, 7 класс (углубленное изучение)</a:t>
            </a:r>
          </a:p>
        </p:txBody>
      </p:sp>
      <p:graphicFrame>
        <p:nvGraphicFramePr>
          <p:cNvPr id="13" name="Диаграмма 12"/>
          <p:cNvGraphicFramePr>
            <a:graphicFrameLocks/>
          </p:cNvGraphicFramePr>
          <p:nvPr>
            <p:extLst>
              <p:ext uri="{D42A27DB-BD31-4B8C-83A1-F6EECF244321}">
                <p14:modId xmlns:p14="http://schemas.microsoft.com/office/powerpoint/2010/main" val="4133329294"/>
              </p:ext>
            </p:extLst>
          </p:nvPr>
        </p:nvGraphicFramePr>
        <p:xfrm>
          <a:off x="1370734" y="727364"/>
          <a:ext cx="9658350" cy="60864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935309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5143500" y="280600"/>
            <a:ext cx="4729185" cy="446764"/>
          </a:xfrm>
        </p:spPr>
        <p:txBody>
          <a:bodyPr>
            <a:normAutofit fontScale="90000"/>
          </a:bodyPr>
          <a:lstStyle/>
          <a:p>
            <a:r>
              <a:rPr lang="ru-RU" dirty="0"/>
              <a:t>Статистика по отметкам, 8 класс</a:t>
            </a:r>
          </a:p>
        </p:txBody>
      </p:sp>
      <p:graphicFrame>
        <p:nvGraphicFramePr>
          <p:cNvPr id="9" name="Диаграмма 8"/>
          <p:cNvGraphicFramePr>
            <a:graphicFrameLocks/>
          </p:cNvGraphicFramePr>
          <p:nvPr>
            <p:extLst>
              <p:ext uri="{D42A27DB-BD31-4B8C-83A1-F6EECF244321}">
                <p14:modId xmlns:p14="http://schemas.microsoft.com/office/powerpoint/2010/main" val="2332309191"/>
              </p:ext>
            </p:extLst>
          </p:nvPr>
        </p:nvGraphicFramePr>
        <p:xfrm>
          <a:off x="1110961" y="727364"/>
          <a:ext cx="9658350" cy="60864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730284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792682" y="280600"/>
            <a:ext cx="7751618" cy="446764"/>
          </a:xfrm>
        </p:spPr>
        <p:txBody>
          <a:bodyPr>
            <a:normAutofit fontScale="90000"/>
          </a:bodyPr>
          <a:lstStyle/>
          <a:p>
            <a:r>
              <a:rPr lang="ru-RU" dirty="0"/>
              <a:t>Статистика по отметкам, 8 класс (углубленное изучение)</a:t>
            </a:r>
          </a:p>
        </p:txBody>
      </p:sp>
      <p:graphicFrame>
        <p:nvGraphicFramePr>
          <p:cNvPr id="11" name="Диаграмма 10"/>
          <p:cNvGraphicFramePr>
            <a:graphicFrameLocks/>
          </p:cNvGraphicFramePr>
          <p:nvPr>
            <p:extLst>
              <p:ext uri="{D42A27DB-BD31-4B8C-83A1-F6EECF244321}">
                <p14:modId xmlns:p14="http://schemas.microsoft.com/office/powerpoint/2010/main" val="2982784397"/>
              </p:ext>
            </p:extLst>
          </p:nvPr>
        </p:nvGraphicFramePr>
        <p:xfrm>
          <a:off x="1225262" y="727364"/>
          <a:ext cx="9658350" cy="60864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413685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5143500" y="280600"/>
            <a:ext cx="4729185" cy="446764"/>
          </a:xfrm>
        </p:spPr>
        <p:txBody>
          <a:bodyPr>
            <a:normAutofit fontScale="90000"/>
          </a:bodyPr>
          <a:lstStyle/>
          <a:p>
            <a:r>
              <a:rPr lang="ru-RU" dirty="0"/>
              <a:t>Статистика по отметкам, 10 класс</a:t>
            </a:r>
          </a:p>
        </p:txBody>
      </p:sp>
      <p:graphicFrame>
        <p:nvGraphicFramePr>
          <p:cNvPr id="9" name="Диаграмма 8"/>
          <p:cNvGraphicFramePr>
            <a:graphicFrameLocks/>
          </p:cNvGraphicFramePr>
          <p:nvPr>
            <p:extLst>
              <p:ext uri="{D42A27DB-BD31-4B8C-83A1-F6EECF244321}">
                <p14:modId xmlns:p14="http://schemas.microsoft.com/office/powerpoint/2010/main" val="3568063896"/>
              </p:ext>
            </p:extLst>
          </p:nvPr>
        </p:nvGraphicFramePr>
        <p:xfrm>
          <a:off x="1349953" y="727364"/>
          <a:ext cx="9658350" cy="59721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856337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7 класс</a:t>
            </a:r>
          </a:p>
        </p:txBody>
      </p:sp>
      <p:graphicFrame>
        <p:nvGraphicFramePr>
          <p:cNvPr id="16" name="Диаграмма 15"/>
          <p:cNvGraphicFramePr>
            <a:graphicFrameLocks/>
          </p:cNvGraphicFramePr>
          <p:nvPr>
            <p:extLst>
              <p:ext uri="{D42A27DB-BD31-4B8C-83A1-F6EECF244321}">
                <p14:modId xmlns:p14="http://schemas.microsoft.com/office/powerpoint/2010/main" val="3890018539"/>
              </p:ext>
            </p:extLst>
          </p:nvPr>
        </p:nvGraphicFramePr>
        <p:xfrm>
          <a:off x="1319212" y="1956522"/>
          <a:ext cx="9553575"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440723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t>Достижение планируемых результатов, 7 класс (углубленное изучение)</a:t>
            </a:r>
          </a:p>
        </p:txBody>
      </p:sp>
      <p:graphicFrame>
        <p:nvGraphicFramePr>
          <p:cNvPr id="5" name="Диаграмма 4"/>
          <p:cNvGraphicFramePr>
            <a:graphicFrameLocks/>
          </p:cNvGraphicFramePr>
          <p:nvPr>
            <p:extLst>
              <p:ext uri="{D42A27DB-BD31-4B8C-83A1-F6EECF244321}">
                <p14:modId xmlns:p14="http://schemas.microsoft.com/office/powerpoint/2010/main" val="302716179"/>
              </p:ext>
            </p:extLst>
          </p:nvPr>
        </p:nvGraphicFramePr>
        <p:xfrm>
          <a:off x="1319212" y="1842223"/>
          <a:ext cx="9553575"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827140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8 класс</a:t>
            </a:r>
          </a:p>
        </p:txBody>
      </p:sp>
      <p:graphicFrame>
        <p:nvGraphicFramePr>
          <p:cNvPr id="9" name="Диаграмма 8"/>
          <p:cNvGraphicFramePr>
            <a:graphicFrameLocks/>
          </p:cNvGraphicFramePr>
          <p:nvPr>
            <p:extLst>
              <p:ext uri="{D42A27DB-BD31-4B8C-83A1-F6EECF244321}">
                <p14:modId xmlns:p14="http://schemas.microsoft.com/office/powerpoint/2010/main" val="4010612026"/>
              </p:ext>
            </p:extLst>
          </p:nvPr>
        </p:nvGraphicFramePr>
        <p:xfrm>
          <a:off x="1319212" y="1935740"/>
          <a:ext cx="9553575"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0329378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a:t>Достижение планируемых результатов, 8 класс (углубленное изучение)</a:t>
            </a:r>
          </a:p>
        </p:txBody>
      </p:sp>
      <p:graphicFrame>
        <p:nvGraphicFramePr>
          <p:cNvPr id="5" name="Диаграмма 4"/>
          <p:cNvGraphicFramePr>
            <a:graphicFrameLocks/>
          </p:cNvGraphicFramePr>
          <p:nvPr>
            <p:extLst>
              <p:ext uri="{D42A27DB-BD31-4B8C-83A1-F6EECF244321}">
                <p14:modId xmlns:p14="http://schemas.microsoft.com/office/powerpoint/2010/main" val="4043992258"/>
              </p:ext>
            </p:extLst>
          </p:nvPr>
        </p:nvGraphicFramePr>
        <p:xfrm>
          <a:off x="1319212" y="2122777"/>
          <a:ext cx="9553575"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3445240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a:t>Достижение планируемых результатов, 10 класс</a:t>
            </a:r>
          </a:p>
        </p:txBody>
      </p:sp>
      <p:graphicFrame>
        <p:nvGraphicFramePr>
          <p:cNvPr id="7" name="Диаграмма 6"/>
          <p:cNvGraphicFramePr>
            <a:graphicFrameLocks/>
          </p:cNvGraphicFramePr>
          <p:nvPr>
            <p:extLst>
              <p:ext uri="{D42A27DB-BD31-4B8C-83A1-F6EECF244321}">
                <p14:modId xmlns:p14="http://schemas.microsoft.com/office/powerpoint/2010/main" val="3629052326"/>
              </p:ext>
            </p:extLst>
          </p:nvPr>
        </p:nvGraphicFramePr>
        <p:xfrm>
          <a:off x="1319212" y="1894176"/>
          <a:ext cx="9553575" cy="429577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4121520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7 класс</a:t>
            </a:r>
          </a:p>
        </p:txBody>
      </p:sp>
      <p:graphicFrame>
        <p:nvGraphicFramePr>
          <p:cNvPr id="12" name="Диаграмма 11"/>
          <p:cNvGraphicFramePr>
            <a:graphicFrameLocks/>
          </p:cNvGraphicFramePr>
          <p:nvPr>
            <p:extLst>
              <p:ext uri="{D42A27DB-BD31-4B8C-83A1-F6EECF244321}">
                <p14:modId xmlns:p14="http://schemas.microsoft.com/office/powerpoint/2010/main" val="2679190652"/>
              </p:ext>
            </p:extLst>
          </p:nvPr>
        </p:nvGraphicFramePr>
        <p:xfrm>
          <a:off x="965488" y="768927"/>
          <a:ext cx="10344151" cy="604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859561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9635" y="912089"/>
            <a:ext cx="8544791" cy="5696527"/>
          </a:xfrm>
          <a:prstGeom prst="rect">
            <a:avLst/>
          </a:prstGeom>
        </p:spPr>
      </p:pic>
    </p:spTree>
    <p:extLst>
      <p:ext uri="{BB962C8B-B14F-4D97-AF65-F5344CB8AC3E}">
        <p14:creationId xmlns:p14="http://schemas.microsoft.com/office/powerpoint/2010/main" val="41316745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7 класс (</a:t>
            </a:r>
            <a:r>
              <a:rPr lang="ru-RU" dirty="0" err="1"/>
              <a:t>углуб</a:t>
            </a:r>
            <a:r>
              <a:rPr lang="ru-RU" dirty="0"/>
              <a:t>.)</a:t>
            </a:r>
          </a:p>
        </p:txBody>
      </p:sp>
      <p:graphicFrame>
        <p:nvGraphicFramePr>
          <p:cNvPr id="11" name="Диаграмма 10"/>
          <p:cNvGraphicFramePr>
            <a:graphicFrameLocks/>
          </p:cNvGraphicFramePr>
          <p:nvPr>
            <p:extLst>
              <p:ext uri="{D42A27DB-BD31-4B8C-83A1-F6EECF244321}">
                <p14:modId xmlns:p14="http://schemas.microsoft.com/office/powerpoint/2010/main" val="2954983470"/>
              </p:ext>
            </p:extLst>
          </p:nvPr>
        </p:nvGraphicFramePr>
        <p:xfrm>
          <a:off x="1017443" y="768927"/>
          <a:ext cx="10344151" cy="604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85250684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8 класс</a:t>
            </a:r>
          </a:p>
        </p:txBody>
      </p:sp>
      <p:graphicFrame>
        <p:nvGraphicFramePr>
          <p:cNvPr id="9" name="Диаграмма 8"/>
          <p:cNvGraphicFramePr>
            <a:graphicFrameLocks/>
          </p:cNvGraphicFramePr>
          <p:nvPr>
            <p:extLst>
              <p:ext uri="{D42A27DB-BD31-4B8C-83A1-F6EECF244321}">
                <p14:modId xmlns:p14="http://schemas.microsoft.com/office/powerpoint/2010/main" val="2072432408"/>
              </p:ext>
            </p:extLst>
          </p:nvPr>
        </p:nvGraphicFramePr>
        <p:xfrm>
          <a:off x="934315" y="768927"/>
          <a:ext cx="10344151" cy="604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9460909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8 класс (</a:t>
            </a:r>
            <a:r>
              <a:rPr lang="ru-RU" dirty="0" err="1"/>
              <a:t>углуб</a:t>
            </a:r>
            <a:r>
              <a:rPr lang="ru-RU" dirty="0"/>
              <a:t>.)</a:t>
            </a:r>
          </a:p>
        </p:txBody>
      </p:sp>
      <p:graphicFrame>
        <p:nvGraphicFramePr>
          <p:cNvPr id="7" name="Диаграмма 6"/>
          <p:cNvGraphicFramePr>
            <a:graphicFrameLocks/>
          </p:cNvGraphicFramePr>
          <p:nvPr>
            <p:extLst>
              <p:ext uri="{D42A27DB-BD31-4B8C-83A1-F6EECF244321}">
                <p14:modId xmlns:p14="http://schemas.microsoft.com/office/powerpoint/2010/main" val="3565980863"/>
              </p:ext>
            </p:extLst>
          </p:nvPr>
        </p:nvGraphicFramePr>
        <p:xfrm>
          <a:off x="996660" y="768927"/>
          <a:ext cx="10344151" cy="604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319352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686002" y="322118"/>
            <a:ext cx="8273934" cy="446809"/>
          </a:xfrm>
        </p:spPr>
        <p:txBody>
          <a:bodyPr>
            <a:normAutofit fontScale="90000"/>
          </a:bodyPr>
          <a:lstStyle/>
          <a:p>
            <a:r>
              <a:rPr lang="ru-RU" dirty="0"/>
              <a:t>Сравнение отметок с отметками по журналу, 10 класс</a:t>
            </a:r>
          </a:p>
        </p:txBody>
      </p:sp>
      <p:graphicFrame>
        <p:nvGraphicFramePr>
          <p:cNvPr id="13" name="Диаграмма 12"/>
          <p:cNvGraphicFramePr>
            <a:graphicFrameLocks/>
          </p:cNvGraphicFramePr>
          <p:nvPr>
            <p:extLst>
              <p:ext uri="{D42A27DB-BD31-4B8C-83A1-F6EECF244321}">
                <p14:modId xmlns:p14="http://schemas.microsoft.com/office/powerpoint/2010/main" val="511926496"/>
              </p:ext>
            </p:extLst>
          </p:nvPr>
        </p:nvGraphicFramePr>
        <p:xfrm>
          <a:off x="923924" y="768927"/>
          <a:ext cx="10344151" cy="604837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665552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физика – 7 класс</a:t>
            </a:r>
          </a:p>
        </p:txBody>
      </p:sp>
      <p:graphicFrame>
        <p:nvGraphicFramePr>
          <p:cNvPr id="8" name="Таблица 7">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1563069392"/>
              </p:ext>
            </p:extLst>
          </p:nvPr>
        </p:nvGraphicFramePr>
        <p:xfrm>
          <a:off x="197708" y="803907"/>
          <a:ext cx="11796583" cy="5898388"/>
        </p:xfrm>
        <a:graphic>
          <a:graphicData uri="http://schemas.openxmlformats.org/drawingml/2006/table">
            <a:tbl>
              <a:tblPr firstRow="1" firstCol="1" lastRow="1" lastCol="1" bandRow="1" bandCol="1">
                <a:noFill/>
                <a:tableStyleId>{5940675A-B579-460E-94D1-54222C63F5DA}</a:tableStyleId>
              </a:tblPr>
              <a:tblGrid>
                <a:gridCol w="443227">
                  <a:extLst>
                    <a:ext uri="{9D8B030D-6E8A-4147-A177-3AD203B41FA5}">
                      <a16:colId xmlns:a16="http://schemas.microsoft.com/office/drawing/2014/main" val="1602300257"/>
                    </a:ext>
                  </a:extLst>
                </a:gridCol>
                <a:gridCol w="11353356">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п/п</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300" b="1" dirty="0">
                          <a:effectLst/>
                          <a:latin typeface="Times New Roman" panose="02020603050405020304" pitchFamily="18" charset="0"/>
                          <a:cs typeface="Times New Roman" panose="02020603050405020304" pitchFamily="18" charset="0"/>
                        </a:rPr>
                        <a:t>Блоки</a:t>
                      </a:r>
                      <a:r>
                        <a:rPr lang="ru-RU" sz="1300" b="1" spc="-35" dirty="0">
                          <a:effectLst/>
                          <a:latin typeface="Times New Roman" panose="02020603050405020304" pitchFamily="18" charset="0"/>
                          <a:cs typeface="Times New Roman" panose="02020603050405020304" pitchFamily="18" charset="0"/>
                        </a:rPr>
                        <a:t> </a:t>
                      </a:r>
                      <a:r>
                        <a:rPr lang="ru-RU" sz="1300" b="1" dirty="0" err="1">
                          <a:effectLst/>
                          <a:latin typeface="Times New Roman" panose="02020603050405020304" pitchFamily="18" charset="0"/>
                          <a:cs typeface="Times New Roman" panose="02020603050405020304" pitchFamily="18" charset="0"/>
                        </a:rPr>
                        <a:t>ПООП</a:t>
                      </a:r>
                      <a:r>
                        <a:rPr lang="ru-RU" sz="1300" b="1" spc="-3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a:t>
                      </a:r>
                      <a:r>
                        <a:rPr lang="ru-RU" sz="1300" b="1" spc="-3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выпускник</a:t>
                      </a:r>
                      <a:r>
                        <a:rPr lang="ru-RU" sz="1300" b="1" spc="-4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научится</a:t>
                      </a:r>
                      <a:r>
                        <a:rPr lang="ru-RU" sz="1300" b="1" spc="-3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получит </a:t>
                      </a:r>
                      <a:r>
                        <a:rPr lang="ru-RU" sz="1300" b="1" spc="-28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возможность</a:t>
                      </a:r>
                      <a:r>
                        <a:rPr lang="ru-RU" sz="1300" b="1" spc="-1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научиться</a:t>
                      </a:r>
                      <a:r>
                        <a:rPr lang="ru-RU" sz="1300" b="1" spc="-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или</a:t>
                      </a:r>
                      <a:r>
                        <a:rPr lang="ru-RU" sz="1300" b="1" spc="-1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проверяемые требования</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(умения)</a:t>
                      </a:r>
                      <a:r>
                        <a:rPr lang="ru-RU" sz="1300" b="1" spc="-25"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в</a:t>
                      </a:r>
                      <a:r>
                        <a:rPr lang="ru-RU" sz="1300" b="1" spc="-3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соответствии</a:t>
                      </a:r>
                      <a:r>
                        <a:rPr lang="ru-RU" sz="1300" b="1" spc="-20" dirty="0">
                          <a:effectLst/>
                          <a:latin typeface="Times New Roman" panose="02020603050405020304" pitchFamily="18" charset="0"/>
                          <a:cs typeface="Times New Roman" panose="02020603050405020304" pitchFamily="18" charset="0"/>
                        </a:rPr>
                        <a:t> </a:t>
                      </a:r>
                      <a:r>
                        <a:rPr lang="ru-RU" sz="1300" b="1" dirty="0">
                          <a:effectLst/>
                          <a:latin typeface="Times New Roman" panose="02020603050405020304" pitchFamily="18" charset="0"/>
                          <a:cs typeface="Times New Roman" panose="02020603050405020304" pitchFamily="18" charset="0"/>
                        </a:rPr>
                        <a:t>с</a:t>
                      </a:r>
                      <a:r>
                        <a:rPr lang="ru-RU" sz="1300" b="1" spc="-25" dirty="0">
                          <a:effectLst/>
                          <a:latin typeface="Times New Roman" panose="02020603050405020304" pitchFamily="18" charset="0"/>
                          <a:cs typeface="Times New Roman" panose="02020603050405020304" pitchFamily="18" charset="0"/>
                        </a:rPr>
                        <a:t> </a:t>
                      </a:r>
                      <a:r>
                        <a:rPr lang="ru-RU" sz="1300" b="1" dirty="0" err="1">
                          <a:effectLst/>
                          <a:latin typeface="Times New Roman" panose="02020603050405020304" pitchFamily="18" charset="0"/>
                          <a:cs typeface="Times New Roman" panose="02020603050405020304" pitchFamily="18" charset="0"/>
                        </a:rPr>
                        <a:t>ФГОС</a:t>
                      </a:r>
                      <a:endParaRPr lang="ru-RU" sz="13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используя физические законы (закон Гука, закон Архимеда) и формулы, связывающие физические величины (путь, скорость, масса тела, плотность вещества, сила, давление, кинетическая энергия, потенциальная энергия, сила трения скольжения, коэффициент трения); на основе анализа условия задачи выделять физические величины, законы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3392768954"/>
                  </a:ext>
                </a:extLst>
              </a:tr>
              <a:tr h="41962">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используя формулы, связывающие физические величины (путь, скорость тела, масса тела, плотность вещества); на основе анализа условия задачи записывать краткое условие, выделять физические величины, законы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4152742015"/>
                  </a:ext>
                </a:extLst>
              </a:tr>
              <a:tr h="41962">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при выполнении учебных задач справочные материалы, делать выводы по результатам исследования</a:t>
                      </a:r>
                    </a:p>
                  </a:txBody>
                  <a:tcPr marL="9525" marR="9525" marT="9525" marB="0" anchor="b">
                    <a:noFill/>
                  </a:tcPr>
                </a:tc>
                <a:extLst>
                  <a:ext uri="{0D108BD9-81ED-4DB2-BD59-A6C34878D82A}">
                    <a16:rowId xmlns:a16="http://schemas.microsoft.com/office/drawing/2014/main" val="1954617202"/>
                  </a:ext>
                </a:extLst>
              </a:tr>
              <a:tr h="41962">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используя физические законы (закон Паскаля, закон Архимеда) и формулы, связывающие физические величины (масса тела, плотность вещества, сила, давление); на основе анализа условия задачи выделять физические величины, законы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3785311347"/>
                  </a:ext>
                </a:extLst>
              </a:tr>
              <a:tr h="41962">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Решать расчетные задачи в одно-два действия, используя физические законы (закон Гука, закон Паскаля, закон Архимеда, условие равновесия тела) и формулы, связывающие физические величины (путь, скорость, средняя масса тела, плотность вещества, сила, давление); на основе анализа условия задачи записывать краткое условие, выделять физические величины, законы и формулы, необходимые для ее решения; проводить расчеты и оценивать реальность полученного значения физической величины</a:t>
                      </a:r>
                    </a:p>
                  </a:txBody>
                  <a:tcPr marL="9525" marR="9525" marT="9525" marB="0" anchor="b">
                    <a:noFill/>
                  </a:tcPr>
                </a:tc>
                <a:extLst>
                  <a:ext uri="{0D108BD9-81ED-4DB2-BD59-A6C34878D82A}">
                    <a16:rowId xmlns:a16="http://schemas.microsoft.com/office/drawing/2014/main" val="4044472599"/>
                  </a:ext>
                </a:extLst>
              </a:tr>
              <a:tr h="41962">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Проводить прямые измерения физических величин: время, расстояние, масса тела, объем, сила, температура, атмосферное давление; использовать простейшие методы оценки погрешностей измерений</a:t>
                      </a:r>
                    </a:p>
                  </a:txBody>
                  <a:tcPr marL="9525" marR="9525" marT="9525" marB="0" anchor="b">
                    <a:noFill/>
                  </a:tcPr>
                </a:tc>
                <a:extLst>
                  <a:ext uri="{0D108BD9-81ED-4DB2-BD59-A6C34878D82A}">
                    <a16:rowId xmlns:a16="http://schemas.microsoft.com/office/drawing/2014/main" val="942685591"/>
                  </a:ext>
                </a:extLst>
              </a:tr>
              <a:tr h="41962">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механические явления и объяснять на основе имеющихся знаний основные свойства или условия протекания этих явлений: равномерное и неравномерное движение, инерция, взаимодействие тел, передача давления твердыми телами, жидкостями и газами, атмосферное давление, плавание тел; анализировать ситуации практико-ориентированного характера, узнавать в них проявление изученных физических явлений или закономерностей и применять имеющиеся знания для их объяснения</a:t>
                      </a:r>
                    </a:p>
                  </a:txBody>
                  <a:tcPr marL="9525" marR="9525" marT="9525" marB="0" anchor="b">
                    <a:noFill/>
                  </a:tcPr>
                </a:tc>
                <a:extLst>
                  <a:ext uri="{0D108BD9-81ED-4DB2-BD59-A6C34878D82A}">
                    <a16:rowId xmlns:a16="http://schemas.microsoft.com/office/drawing/2014/main" val="3383110204"/>
                  </a:ext>
                </a:extLst>
              </a:tr>
              <a:tr h="41962">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Интерпретировать результаты наблюдений и опытов</a:t>
                      </a:r>
                    </a:p>
                  </a:txBody>
                  <a:tcPr marL="9525" marR="9525" marT="9525" marB="0" anchor="b">
                    <a:noFill/>
                  </a:tcPr>
                </a:tc>
                <a:extLst>
                  <a:ext uri="{0D108BD9-81ED-4DB2-BD59-A6C34878D82A}">
                    <a16:rowId xmlns:a16="http://schemas.microsoft.com/office/drawing/2014/main" val="2067784926"/>
                  </a:ext>
                </a:extLst>
              </a:tr>
              <a:tr h="41962">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ситуации практико-ориентированного характера, узнавать в них проявление изученных физических явлений или закономерностей и применять имеющиеся знания для их объяснения</a:t>
                      </a:r>
                    </a:p>
                  </a:txBody>
                  <a:tcPr marL="9525" marR="9525" marT="9525" marB="0" anchor="b">
                    <a:noFill/>
                  </a:tcPr>
                </a:tc>
                <a:extLst>
                  <a:ext uri="{0D108BD9-81ED-4DB2-BD59-A6C34878D82A}">
                    <a16:rowId xmlns:a16="http://schemas.microsoft.com/office/drawing/2014/main" val="1258273726"/>
                  </a:ext>
                </a:extLst>
              </a:tr>
              <a:tr h="41962">
                <a:tc>
                  <a:txBody>
                    <a:bodyPr/>
                    <a:lstStyle/>
                    <a:p>
                      <a:pPr algn="ctr">
                        <a:lnSpc>
                          <a:spcPct val="115000"/>
                        </a:lnSpc>
                        <a:spcBef>
                          <a:spcPts val="1200"/>
                        </a:spcBef>
                        <a:spcAft>
                          <a:spcPts val="0"/>
                        </a:spcAft>
                      </a:pPr>
                      <a:r>
                        <a:rPr lang="ru-RU" sz="13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68580" marR="68580" marT="0" marB="0" anchor="ctr">
                    <a:noFill/>
                  </a:tcPr>
                </a:tc>
                <a:tc>
                  <a:txBody>
                    <a:bodyPr/>
                    <a:lstStyle/>
                    <a:p>
                      <a:pPr algn="l" fontAlgn="b"/>
                      <a:r>
                        <a:rPr lang="ru-RU" sz="13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отдельные этапы проведения исследований и интерпретировать результаты наблюдений и опытов; решать задачи, используя физические законы (закон сохранения энергии, закон Гука, закон Паскаля, закон Архимеда) и формулы, связывающие физические величины (путь, скорость, масса тела, плотность вещества, сила, давление, кинетическая энергия, потенциальная энергия, механическая работа, механическая мощность, КПД простого механизма, сила трения скольжения, коэффициент трения); на основе анализа условия задачи записывать краткое условие, выделять физические величины, законы и формулы, необходимые для ее решения; проводить расчеты и оценивать реальность полученного значения физической величины</a:t>
                      </a:r>
                    </a:p>
                  </a:txBody>
                  <a:tcPr marL="9525" marR="9525" marT="9525" marB="0" anchor="b">
                    <a:noFill/>
                  </a:tcPr>
                </a:tc>
                <a:extLst>
                  <a:ext uri="{0D108BD9-81ED-4DB2-BD59-A6C34878D82A}">
                    <a16:rowId xmlns:a16="http://schemas.microsoft.com/office/drawing/2014/main" val="1313562819"/>
                  </a:ext>
                </a:extLst>
              </a:tr>
            </a:tbl>
          </a:graphicData>
        </a:graphic>
      </p:graphicFrame>
    </p:spTree>
    <p:extLst>
      <p:ext uri="{BB962C8B-B14F-4D97-AF65-F5344CB8AC3E}">
        <p14:creationId xmlns:p14="http://schemas.microsoft.com/office/powerpoint/2010/main" val="34183863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18854" y="870527"/>
            <a:ext cx="8763000" cy="5842000"/>
          </a:xfrm>
          <a:prstGeom prst="rect">
            <a:avLst/>
          </a:prstGeom>
        </p:spPr>
      </p:pic>
    </p:spTree>
    <p:extLst>
      <p:ext uri="{BB962C8B-B14F-4D97-AF65-F5344CB8AC3E}">
        <p14:creationId xmlns:p14="http://schemas.microsoft.com/office/powerpoint/2010/main" val="20940267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физика – 7 класс (углубленный)</a:t>
            </a:r>
          </a:p>
        </p:txBody>
      </p:sp>
      <p:graphicFrame>
        <p:nvGraphicFramePr>
          <p:cNvPr id="4" name="Таблица 3">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1238625529"/>
              </p:ext>
            </p:extLst>
          </p:nvPr>
        </p:nvGraphicFramePr>
        <p:xfrm>
          <a:off x="197708" y="1059427"/>
          <a:ext cx="11796583" cy="5247260"/>
        </p:xfrm>
        <a:graphic>
          <a:graphicData uri="http://schemas.openxmlformats.org/drawingml/2006/table">
            <a:tbl>
              <a:tblPr firstRow="1" firstCol="1" lastRow="1" lastCol="1" bandRow="1" bandCol="1">
                <a:noFill/>
                <a:tableStyleId>{5940675A-B579-460E-94D1-54222C63F5DA}</a:tableStyleId>
              </a:tblPr>
              <a:tblGrid>
                <a:gridCol w="586788">
                  <a:extLst>
                    <a:ext uri="{9D8B030D-6E8A-4147-A177-3AD203B41FA5}">
                      <a16:colId xmlns:a16="http://schemas.microsoft.com/office/drawing/2014/main" val="1602300257"/>
                    </a:ext>
                  </a:extLst>
                </a:gridCol>
                <a:gridCol w="11209795">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п/п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Блоки</a:t>
                      </a:r>
                      <a:r>
                        <a:rPr lang="ru-RU" sz="1400" b="1" spc="-3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ПООП</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выпускник</a:t>
                      </a:r>
                      <a:r>
                        <a:rPr lang="ru-RU" sz="1400" b="1" spc="-4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научится</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получит </a:t>
                      </a:r>
                      <a:r>
                        <a:rPr lang="ru-RU" sz="1400" b="1" spc="-28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возможность</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научиться</a:t>
                      </a:r>
                      <a:r>
                        <a:rPr lang="ru-RU" sz="1400" b="1" spc="-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или</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проверяемые требования</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(умения)</a:t>
                      </a:r>
                      <a:r>
                        <a:rPr lang="ru-RU" sz="1400" b="1" spc="-2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a:t>
                      </a:r>
                      <a:r>
                        <a:rPr lang="ru-RU" sz="1400" b="1" spc="-3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соответствии</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a:t>
                      </a:r>
                      <a:r>
                        <a:rPr lang="ru-RU" sz="1400" b="1" spc="-2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механические явления и объяснять на основе имеющихся знаний основные свойства или условия протекания этих явлений: равномерное и неравномерное движение, инерция, взаимодействие тел, передача давления твердыми телами, жидкостями и газами, атмосферное давление, плавание тел; анализировать ситуации практико-ориентированного характера, узнавать в них проявление изученных физических явлений или закономерностей и применять имеющиеся знания для их объяснения</a:t>
                      </a:r>
                    </a:p>
                  </a:txBody>
                  <a:tcPr marL="9525" marR="9525" marT="9525" marB="0" anchor="b">
                    <a:noFill/>
                  </a:tcPr>
                </a:tc>
                <a:extLst>
                  <a:ext uri="{0D108BD9-81ED-4DB2-BD59-A6C34878D82A}">
                    <a16:rowId xmlns:a16="http://schemas.microsoft.com/office/drawing/2014/main" val="3392768954"/>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при выполнении учебных задач справочные материалы, делать выводы по результатам исследования</a:t>
                      </a:r>
                    </a:p>
                  </a:txBody>
                  <a:tcPr marL="9525" marR="9525" marT="9525" marB="0" anchor="b">
                    <a:noFill/>
                  </a:tcPr>
                </a:tc>
                <a:extLst>
                  <a:ext uri="{0D108BD9-81ED-4DB2-BD59-A6C34878D82A}">
                    <a16:rowId xmlns:a16="http://schemas.microsoft.com/office/drawing/2014/main" val="4152742015"/>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ситуации практико-ориентированного характера, узнавать в них проявление изученных физических явлений или закономерностей и применять имеющиеся знания для их объяснения</a:t>
                      </a:r>
                    </a:p>
                  </a:txBody>
                  <a:tcPr marL="9525" marR="9525" marT="9525" marB="0" anchor="b">
                    <a:noFill/>
                  </a:tcPr>
                </a:tc>
                <a:extLst>
                  <a:ext uri="{0D108BD9-81ED-4DB2-BD59-A6C34878D82A}">
                    <a16:rowId xmlns:a16="http://schemas.microsoft.com/office/drawing/2014/main" val="1954617202"/>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используя физические законы (закон Паскаля, закон Архимеда, условия равновесия тела, золотое правило механики) и формулы, связывающие физические величины (масса тела, плотность вещества, сила, давление); на основе анализа условия задачи выделять физические величины, законы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3785311347"/>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используя формулы, связывающие физические величины (путь, скорость, масса тела, плотность вещества); на основе анализа условия задачи выделять физические величины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4044472599"/>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Решать расчетные задачи в одно-два действия, используя физические законы (закон Гука, закон Паскаля, закон Архимеда, условие равновесия тела) и формулы, связывающие физические величины (путь, скорость, средняя масса тела, плотность вещества, сила, давление); на основе анализа условия задачи записывать краткое условие, выделять физические величины, законы и формулы, необходимые для ее решения; проводить расчеты и оценивать реальность полученного значения физической величины</a:t>
                      </a:r>
                    </a:p>
                  </a:txBody>
                  <a:tcPr marL="9525" marR="9525" marT="9525" marB="0" anchor="b">
                    <a:noFill/>
                  </a:tcPr>
                </a:tc>
                <a:extLst>
                  <a:ext uri="{0D108BD9-81ED-4DB2-BD59-A6C34878D82A}">
                    <a16:rowId xmlns:a16="http://schemas.microsoft.com/office/drawing/2014/main" val="942685591"/>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отдельные этапы проведения исследований и интерпретировать результаты наблюдений и опытов; решать задачи, используя физические законы (закон сохранения энергии, закон Гука, закон Паскаля, закон Архимеда) и формулы, связывающие физические величины (масса тела, плотность вещества, сила, давление, кинетическая энергия, потенциальная энергия, механическая работа, механическая мощность, КПД простого механизма, сила трения скольжения, коэффициент трения); на основе анализа условия задачи записывать краткое условие, выделять физические величины, законы и формулы, необходимые для ее решения; проводить расчеты и оценивать реальность полученного значения физической величины</a:t>
                      </a:r>
                    </a:p>
                  </a:txBody>
                  <a:tcPr marL="9525" marR="9525" marT="9525" marB="0" anchor="b">
                    <a:noFill/>
                  </a:tcPr>
                </a:tc>
                <a:extLst>
                  <a:ext uri="{0D108BD9-81ED-4DB2-BD59-A6C34878D82A}">
                    <a16:rowId xmlns:a16="http://schemas.microsoft.com/office/drawing/2014/main" val="3383110204"/>
                  </a:ext>
                </a:extLst>
              </a:tr>
            </a:tbl>
          </a:graphicData>
        </a:graphic>
      </p:graphicFrame>
    </p:spTree>
    <p:extLst>
      <p:ext uri="{BB962C8B-B14F-4D97-AF65-F5344CB8AC3E}">
        <p14:creationId xmlns:p14="http://schemas.microsoft.com/office/powerpoint/2010/main" val="40876083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1199" y="856672"/>
            <a:ext cx="8316190" cy="5544127"/>
          </a:xfrm>
          <a:prstGeom prst="rect">
            <a:avLst/>
          </a:prstGeom>
        </p:spPr>
      </p:pic>
    </p:spTree>
    <p:extLst>
      <p:ext uri="{BB962C8B-B14F-4D97-AF65-F5344CB8AC3E}">
        <p14:creationId xmlns:p14="http://schemas.microsoft.com/office/powerpoint/2010/main" val="1194067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физика – 8 класс (часть 1)</a:t>
            </a:r>
          </a:p>
        </p:txBody>
      </p:sp>
      <p:graphicFrame>
        <p:nvGraphicFramePr>
          <p:cNvPr id="6" name="Таблица 5">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3138504531"/>
              </p:ext>
            </p:extLst>
          </p:nvPr>
        </p:nvGraphicFramePr>
        <p:xfrm>
          <a:off x="197708" y="887106"/>
          <a:ext cx="11796583" cy="5661597"/>
        </p:xfrm>
        <a:graphic>
          <a:graphicData uri="http://schemas.openxmlformats.org/drawingml/2006/table">
            <a:tbl>
              <a:tblPr firstRow="1" firstCol="1" lastRow="1" lastCol="1" bandRow="1" bandCol="1">
                <a:noFill/>
                <a:tableStyleId>{5940675A-B579-460E-94D1-54222C63F5DA}</a:tableStyleId>
              </a:tblPr>
              <a:tblGrid>
                <a:gridCol w="586788">
                  <a:extLst>
                    <a:ext uri="{9D8B030D-6E8A-4147-A177-3AD203B41FA5}">
                      <a16:colId xmlns:a16="http://schemas.microsoft.com/office/drawing/2014/main" val="1602300257"/>
                    </a:ext>
                  </a:extLst>
                </a:gridCol>
                <a:gridCol w="11209795">
                  <a:extLst>
                    <a:ext uri="{9D8B030D-6E8A-4147-A177-3AD203B41FA5}">
                      <a16:colId xmlns:a16="http://schemas.microsoft.com/office/drawing/2014/main" val="3427477491"/>
                    </a:ext>
                  </a:extLst>
                </a:gridCol>
              </a:tblGrid>
              <a:tr h="219605">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п/п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Блоки</a:t>
                      </a:r>
                      <a:r>
                        <a:rPr lang="ru-RU" sz="1400" b="1" spc="-3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ПООП</a:t>
                      </a:r>
                      <a:r>
                        <a:rPr lang="ru-RU" sz="1400" b="1" dirty="0">
                          <a:effectLst/>
                          <a:latin typeface="Times New Roman" panose="02020603050405020304" pitchFamily="18" charset="0"/>
                          <a:cs typeface="Times New Roman" panose="02020603050405020304" pitchFamily="18" charset="0"/>
                        </a:rPr>
                        <a:t>:</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выпускник</a:t>
                      </a:r>
                      <a:r>
                        <a:rPr lang="ru-RU" sz="1400" b="1" spc="-4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научится</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получит </a:t>
                      </a:r>
                      <a:r>
                        <a:rPr lang="ru-RU" sz="1400" b="1" spc="-28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возможность</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научиться</a:t>
                      </a:r>
                      <a:r>
                        <a:rPr lang="ru-RU" sz="1400" b="1" spc="-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или</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проверяемые требования</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(умения)</a:t>
                      </a:r>
                      <a:r>
                        <a:rPr lang="ru-RU" sz="1400" b="1" spc="-2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a:t>
                      </a:r>
                      <a:r>
                        <a:rPr lang="ru-RU" sz="1400" b="1" spc="-3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соответствии</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a:t>
                      </a:r>
                      <a:r>
                        <a:rPr lang="ru-RU" sz="1400" b="1" spc="-2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используя физические законы (закон Ома для участка цепи, закон Джоуля – Ленца) и формулы, связывающие физические величины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сила тока, электрическое напряжение, электрическое сопротивление, удельное сопротивление проводника); на основе анализа условия задачи выделять физические величины, законы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3392768954"/>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2</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выделять физические величины, законы (закон Ома для участка цепи, закон Джоуля – Ленца) и формулы, связывающие физические величины (сила тока, электрическое напряжение, электрическое сопротивление, работа электрического поля, мощность тока), необходимые для ее решения; проводить расчеты. Распознавать простые технические устройства и измерительные приборы по схемам и схематичным рисункам; составлять схемы электрических цепей с последовательным и параллельным соединением элементов, различая условные обозначения элементов электрических цепей</a:t>
                      </a:r>
                    </a:p>
                  </a:txBody>
                  <a:tcPr marL="9525" marR="9525" marT="9525" marB="0" anchor="b">
                    <a:noFill/>
                  </a:tcPr>
                </a:tc>
                <a:extLst>
                  <a:ext uri="{0D108BD9-81ED-4DB2-BD59-A6C34878D82A}">
                    <a16:rowId xmlns:a16="http://schemas.microsoft.com/office/drawing/2014/main" val="4152742015"/>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3</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Использовать при выполнении учебных задач справочные материалы; делать выводы по результатам исследования; решать задачи, используя физические законы (закон Ома для участка цепи, закон Джоуля – Ленца) и формулы, связывающие физические величины (масса тела, плотность вещества, сила тока, электрическое напряжение, электрическое сопротивление, работа электрического поля, мощность тока,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на основе анализа условия задачи выделять физические величины, законы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1954617202"/>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4</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электромагнитные явления и объяснять на основе имеющихся знаний основные свойства или условия протекания этих явлений: взаимодействие магнитов, действие магнитного поля на проводник с током</a:t>
                      </a:r>
                    </a:p>
                  </a:txBody>
                  <a:tcPr marL="9525" marR="9525" marT="9525" marB="0" anchor="b">
                    <a:noFill/>
                  </a:tcPr>
                </a:tc>
                <a:extLst>
                  <a:ext uri="{0D108BD9-81ED-4DB2-BD59-A6C34878D82A}">
                    <a16:rowId xmlns:a16="http://schemas.microsoft.com/office/drawing/2014/main" val="3785311347"/>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5</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используя физические законы (закон сохранения энергии в тепловых процессах, закон Ома для участка цепи, закон Джоуля – Ленца) и формулы, связывающие физические величины (масса тела, плотность вещества, сила,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сила тока, электрическое напряжение, электрическое сопротивление, формулы расчета электрического сопротивления при последовательном и параллельном соединении проводников); на основе анализа условия задачи записывать краткое условие, выделять физические величины, законы и формулы, необходимые для ее решения; проводить расчеты и оценивать реальность полученного значения физической величины</a:t>
                      </a:r>
                    </a:p>
                  </a:txBody>
                  <a:tcPr marL="9525" marR="9525" marT="9525" marB="0" anchor="b">
                    <a:noFill/>
                  </a:tcPr>
                </a:tc>
                <a:extLst>
                  <a:ext uri="{0D108BD9-81ED-4DB2-BD59-A6C34878D82A}">
                    <a16:rowId xmlns:a16="http://schemas.microsoft.com/office/drawing/2014/main" val="4044472599"/>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6</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Проводить прямые измерения физических величин: время, масса тела, объем, сила, температура, атмосферное давление, напряжение, сила тока; использовать простейшие методы оценки погрешностей измерений</a:t>
                      </a:r>
                    </a:p>
                  </a:txBody>
                  <a:tcPr marL="9525" marR="9525" marT="9525" marB="0" anchor="b">
                    <a:noFill/>
                  </a:tcPr>
                </a:tc>
                <a:extLst>
                  <a:ext uri="{0D108BD9-81ED-4DB2-BD59-A6C34878D82A}">
                    <a16:rowId xmlns:a16="http://schemas.microsoft.com/office/drawing/2014/main" val="942685591"/>
                  </a:ext>
                </a:extLst>
              </a:tr>
            </a:tbl>
          </a:graphicData>
        </a:graphic>
      </p:graphicFrame>
    </p:spTree>
    <p:extLst>
      <p:ext uri="{BB962C8B-B14F-4D97-AF65-F5344CB8AC3E}">
        <p14:creationId xmlns:p14="http://schemas.microsoft.com/office/powerpoint/2010/main" val="23226886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3">
            <a:extLst>
              <a:ext uri="{FF2B5EF4-FFF2-40B4-BE49-F238E27FC236}">
                <a16:creationId xmlns:a16="http://schemas.microsoft.com/office/drawing/2014/main" id="{6AA098EB-00A5-4472-B92F-2DD914CDD303}"/>
              </a:ext>
            </a:extLst>
          </p:cNvPr>
          <p:cNvSpPr>
            <a:spLocks noGrp="1"/>
          </p:cNvSpPr>
          <p:nvPr>
            <p:ph type="title"/>
          </p:nvPr>
        </p:nvSpPr>
        <p:spPr>
          <a:xfrm>
            <a:off x="3574472" y="207818"/>
            <a:ext cx="8397787" cy="467591"/>
          </a:xfrm>
        </p:spPr>
        <p:txBody>
          <a:bodyPr>
            <a:normAutofit fontScale="90000"/>
          </a:bodyPr>
          <a:lstStyle/>
          <a:p>
            <a:r>
              <a:rPr lang="ru-RU" dirty="0"/>
              <a:t>Требования (умения) – физика – 8 класс (часть 2)</a:t>
            </a:r>
          </a:p>
        </p:txBody>
      </p:sp>
      <p:graphicFrame>
        <p:nvGraphicFramePr>
          <p:cNvPr id="4" name="Таблица 3">
            <a:extLst>
              <a:ext uri="{FF2B5EF4-FFF2-40B4-BE49-F238E27FC236}">
                <a16:creationId xmlns:a16="http://schemas.microsoft.com/office/drawing/2014/main" id="{923AEC73-3C65-42DB-8517-994DE7F35046}"/>
              </a:ext>
            </a:extLst>
          </p:cNvPr>
          <p:cNvGraphicFramePr>
            <a:graphicFrameLocks noGrp="1"/>
          </p:cNvGraphicFramePr>
          <p:nvPr>
            <p:extLst>
              <p:ext uri="{D42A27DB-BD31-4B8C-83A1-F6EECF244321}">
                <p14:modId xmlns:p14="http://schemas.microsoft.com/office/powerpoint/2010/main" val="1038429593"/>
              </p:ext>
            </p:extLst>
          </p:nvPr>
        </p:nvGraphicFramePr>
        <p:xfrm>
          <a:off x="197708" y="887106"/>
          <a:ext cx="11796583" cy="5855907"/>
        </p:xfrm>
        <a:graphic>
          <a:graphicData uri="http://schemas.openxmlformats.org/drawingml/2006/table">
            <a:tbl>
              <a:tblPr firstRow="1" firstCol="1" lastRow="1" lastCol="1" bandRow="1" bandCol="1">
                <a:noFill/>
                <a:tableStyleId>{5940675A-B579-460E-94D1-54222C63F5DA}</a:tableStyleId>
              </a:tblPr>
              <a:tblGrid>
                <a:gridCol w="586788">
                  <a:extLst>
                    <a:ext uri="{9D8B030D-6E8A-4147-A177-3AD203B41FA5}">
                      <a16:colId xmlns:a16="http://schemas.microsoft.com/office/drawing/2014/main" val="1602300257"/>
                    </a:ext>
                  </a:extLst>
                </a:gridCol>
                <a:gridCol w="11209795">
                  <a:extLst>
                    <a:ext uri="{9D8B030D-6E8A-4147-A177-3AD203B41FA5}">
                      <a16:colId xmlns:a16="http://schemas.microsoft.com/office/drawing/2014/main" val="3427477491"/>
                    </a:ext>
                  </a:extLst>
                </a:gridCol>
              </a:tblGrid>
              <a:tr h="277269">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a:t>
                      </a:r>
                    </a:p>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п/п</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tc>
                  <a:txBody>
                    <a:bodyPr/>
                    <a:lstStyle/>
                    <a:p>
                      <a:pPr algn="ctr">
                        <a:lnSpc>
                          <a:spcPct val="115000"/>
                        </a:lnSpc>
                        <a:spcBef>
                          <a:spcPts val="55"/>
                        </a:spcBef>
                        <a:spcAft>
                          <a:spcPts val="0"/>
                        </a:spcAft>
                        <a:tabLst>
                          <a:tab pos="452120" algn="l"/>
                        </a:tabLst>
                      </a:pPr>
                      <a:r>
                        <a:rPr lang="ru-RU" sz="1400" b="1" dirty="0">
                          <a:effectLst/>
                          <a:latin typeface="Times New Roman" panose="02020603050405020304" pitchFamily="18" charset="0"/>
                          <a:cs typeface="Times New Roman" panose="02020603050405020304" pitchFamily="18" charset="0"/>
                        </a:rPr>
                        <a:t>Блоки</a:t>
                      </a:r>
                      <a:r>
                        <a:rPr lang="ru-RU" sz="1400" b="1" spc="-3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ПООП</a:t>
                      </a:r>
                      <a:r>
                        <a:rPr lang="ru-RU" sz="1400" b="1" dirty="0">
                          <a:effectLst/>
                          <a:latin typeface="Times New Roman" panose="02020603050405020304" pitchFamily="18" charset="0"/>
                          <a:cs typeface="Times New Roman" panose="02020603050405020304" pitchFamily="18" charset="0"/>
                        </a:rPr>
                        <a:t>:</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выпускник</a:t>
                      </a:r>
                      <a:r>
                        <a:rPr lang="ru-RU" sz="1400" b="1" spc="-4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научится</a:t>
                      </a:r>
                      <a:r>
                        <a:rPr lang="ru-RU" sz="1400" b="1" spc="-3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получит </a:t>
                      </a:r>
                      <a:r>
                        <a:rPr lang="ru-RU" sz="1400" b="1" spc="-28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возможность</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научиться</a:t>
                      </a:r>
                      <a:r>
                        <a:rPr lang="ru-RU" sz="1400" b="1" spc="-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или</a:t>
                      </a:r>
                      <a:r>
                        <a:rPr lang="ru-RU" sz="1400" b="1" spc="-1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проверяемые требования</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(умения)</a:t>
                      </a:r>
                      <a:r>
                        <a:rPr lang="ru-RU" sz="1400" b="1" spc="-25"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в</a:t>
                      </a:r>
                      <a:r>
                        <a:rPr lang="ru-RU" sz="1400" b="1" spc="-3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соответствии</a:t>
                      </a:r>
                      <a:r>
                        <a:rPr lang="ru-RU" sz="1400" b="1" spc="-20" dirty="0">
                          <a:effectLst/>
                          <a:latin typeface="Times New Roman" panose="02020603050405020304" pitchFamily="18" charset="0"/>
                          <a:cs typeface="Times New Roman" panose="02020603050405020304" pitchFamily="18" charset="0"/>
                        </a:rPr>
                        <a:t> </a:t>
                      </a:r>
                      <a:r>
                        <a:rPr lang="ru-RU" sz="1400" b="1" dirty="0">
                          <a:effectLst/>
                          <a:latin typeface="Times New Roman" panose="02020603050405020304" pitchFamily="18" charset="0"/>
                          <a:cs typeface="Times New Roman" panose="02020603050405020304" pitchFamily="18" charset="0"/>
                        </a:rPr>
                        <a:t>с</a:t>
                      </a:r>
                      <a:r>
                        <a:rPr lang="ru-RU" sz="1400" b="1" spc="-25" dirty="0">
                          <a:effectLst/>
                          <a:latin typeface="Times New Roman" panose="02020603050405020304" pitchFamily="18" charset="0"/>
                          <a:cs typeface="Times New Roman" panose="02020603050405020304" pitchFamily="18" charset="0"/>
                        </a:rPr>
                        <a:t> </a:t>
                      </a:r>
                      <a:r>
                        <a:rPr lang="ru-RU" sz="1400" b="1" dirty="0" err="1">
                          <a:effectLst/>
                          <a:latin typeface="Times New Roman" panose="02020603050405020304" pitchFamily="18" charset="0"/>
                          <a:cs typeface="Times New Roman" panose="02020603050405020304" pitchFamily="18" charset="0"/>
                        </a:rPr>
                        <a:t>ФГОС</a:t>
                      </a:r>
                      <a:endParaRPr lang="ru-RU" sz="1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0" marR="0" marT="0" marB="0" anchor="ctr">
                    <a:noFill/>
                  </a:tcPr>
                </a:tc>
                <a:extLst>
                  <a:ext uri="{0D108BD9-81ED-4DB2-BD59-A6C34878D82A}">
                    <a16:rowId xmlns:a16="http://schemas.microsoft.com/office/drawing/2014/main" val="373384286"/>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7</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Распознавать тепловые явления и объяснять на базе имеющихся знаний основные свойства или условия протекания этих явлений: диффузия, изменение объема тел при нагревании (охлаждении), тепловое равновесие, испарение, конденсация, плавление, кристаллизация, кипение, различные способы теплопередачи (теплопроводность, конвекция, излучение), агрегатные состояния вещества, поглощение энергии при испарении жидкости и выделение ее при конденсации пара; распознавать электромагнитные явления и объяснять на основе имеющихся знаний основные свойства или условия протекания этих явлений: электризации тел, взаимодействие зарядов, электрический ток и его действия (тепловое, химическое, магнитное). Анализировать ситуации практико-ориентированного характера, узнавать в них проявление изученных физических явлений или закономерностей и применять имеющиеся знания для их объяснения</a:t>
                      </a:r>
                    </a:p>
                  </a:txBody>
                  <a:tcPr marL="9525" marR="9525" marT="9525" marB="0" anchor="b">
                    <a:noFill/>
                  </a:tcPr>
                </a:tc>
                <a:extLst>
                  <a:ext uri="{0D108BD9-81ED-4DB2-BD59-A6C34878D82A}">
                    <a16:rowId xmlns:a16="http://schemas.microsoft.com/office/drawing/2014/main" val="962026188"/>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8</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Решать задачи, используя физические законы (закон Ома для участка цепи, закон Джоуля – Ленца) и формулы, связывающие физические величины (масса тела, плотность вещества, сила тока, электрическое напряжение, электрическое сопротивление, работа электрического поля, мощность тока,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на основе анализа условия задачи выделять физические величины, законы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2067784926"/>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9</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Интерпретировать результаты наблюдений и опытов; решать задачи, используя формулы, связывающие физические величины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на основе анализа условия задачи выделять физические величины и формулы, необходимые для ее решения; проводить расчеты; решать задачи, используя физические законы (закон Ома для участка цепи, закон Джоуля – Ленца) и формулы, связывающие физические величины (сила тока, электрическое напряжение, электрическое сопротивление, работа электрического поля, мощность тока); на основе анализа условия задачи выделять физические величины, законы и формулы, необходимые для ее решения; проводить расчеты</a:t>
                      </a:r>
                    </a:p>
                  </a:txBody>
                  <a:tcPr marL="9525" marR="9525" marT="9525" marB="0" anchor="b">
                    <a:noFill/>
                  </a:tcPr>
                </a:tc>
                <a:extLst>
                  <a:ext uri="{0D108BD9-81ED-4DB2-BD59-A6C34878D82A}">
                    <a16:rowId xmlns:a16="http://schemas.microsoft.com/office/drawing/2014/main" val="1258273726"/>
                  </a:ext>
                </a:extLst>
              </a:tr>
              <a:tr h="41962">
                <a:tc>
                  <a:txBody>
                    <a:bodyPr/>
                    <a:lstStyle/>
                    <a:p>
                      <a:pPr algn="ctr">
                        <a:lnSpc>
                          <a:spcPct val="115000"/>
                        </a:lnSpc>
                        <a:spcBef>
                          <a:spcPts val="1200"/>
                        </a:spcBef>
                        <a:spcAft>
                          <a:spcPts val="0"/>
                        </a:spcAft>
                      </a:pPr>
                      <a:r>
                        <a:rPr lang="ru-RU" sz="1400" dirty="0">
                          <a:effectLst/>
                          <a:latin typeface="Times New Roman" panose="02020603050405020304" pitchFamily="18" charset="0"/>
                          <a:ea typeface="Times New Roman" panose="02020603050405020304" pitchFamily="18" charset="0"/>
                          <a:cs typeface="Times New Roman" panose="02020603050405020304" pitchFamily="18" charset="0"/>
                        </a:rPr>
                        <a:t>10</a:t>
                      </a:r>
                    </a:p>
                  </a:txBody>
                  <a:tcPr marL="68580" marR="68580" marT="0" marB="0" anchor="ctr">
                    <a:noFill/>
                  </a:tcPr>
                </a:tc>
                <a:tc>
                  <a:txBody>
                    <a:bodyPr/>
                    <a:lstStyle/>
                    <a:p>
                      <a:pPr algn="l" fontAlgn="b"/>
                      <a:r>
                        <a:rPr lang="ru-RU" sz="1400" b="0" i="0" u="none" strike="noStrike" dirty="0">
                          <a:solidFill>
                            <a:srgbClr val="000000"/>
                          </a:solidFill>
                          <a:effectLst/>
                          <a:latin typeface="Times New Roman" panose="02020603050405020304" pitchFamily="18" charset="0"/>
                          <a:cs typeface="Times New Roman" panose="02020603050405020304" pitchFamily="18" charset="0"/>
                        </a:rPr>
                        <a:t>Анализировать отдельные этапы проведения исследований и интерпретировать результаты наблюдений и опытов; решать задачи, используя физические законы (закон сохранения энергии в тепловых процессах, закон Ома для участка цепи, закон Джоуля – Ленца) и формулы, связывающие физические величины (масса тела, плотность вещества, количество теплоты, температура, удельная теплоемкость вещества, удельная теплота плавления, удельная теплота парообразования, удельная теплота сгорания топлива, сила тока, электрическое напряжение, электрическое сопротивление, формулы расчета электрического сопротивления при последовательном и параллельном соединении проводников); на основе анализа условия задачи записывать краткое условие, выделять физические величины, законы и формулы, необходимые для ее решения; проводить расчеты и оценивать реальность полученного значения физической величины</a:t>
                      </a:r>
                    </a:p>
                  </a:txBody>
                  <a:tcPr marL="9525" marR="9525" marT="9525" marB="0" anchor="b">
                    <a:noFill/>
                  </a:tcPr>
                </a:tc>
                <a:extLst>
                  <a:ext uri="{0D108BD9-81ED-4DB2-BD59-A6C34878D82A}">
                    <a16:rowId xmlns:a16="http://schemas.microsoft.com/office/drawing/2014/main" val="1313562819"/>
                  </a:ext>
                </a:extLst>
              </a:tr>
            </a:tbl>
          </a:graphicData>
        </a:graphic>
      </p:graphicFrame>
    </p:spTree>
    <p:extLst>
      <p:ext uri="{BB962C8B-B14F-4D97-AF65-F5344CB8AC3E}">
        <p14:creationId xmlns:p14="http://schemas.microsoft.com/office/powerpoint/2010/main" val="418094543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2229</TotalTime>
  <Words>3291</Words>
  <Application>Microsoft Office PowerPoint</Application>
  <PresentationFormat>Широкоэкранный</PresentationFormat>
  <Paragraphs>164</Paragraphs>
  <Slides>33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33</vt:i4>
      </vt:variant>
    </vt:vector>
  </HeadingPairs>
  <TitlesOfParts>
    <vt:vector size="39" baseType="lpstr">
      <vt:lpstr>Arial</vt:lpstr>
      <vt:lpstr>Calibri</vt:lpstr>
      <vt:lpstr>Calibri Light</vt:lpstr>
      <vt:lpstr>Montserrat regular</vt:lpstr>
      <vt:lpstr>Times New Roman</vt:lpstr>
      <vt:lpstr>Тема Office</vt:lpstr>
      <vt:lpstr>Результаты Всероссийских проверочных работ   в  Приморском крае в 2026 году  ФИЗИКА</vt:lpstr>
      <vt:lpstr>Презентация PowerPoint</vt:lpstr>
      <vt:lpstr>Презентация PowerPoint</vt:lpstr>
      <vt:lpstr>Требования (умения) – физика – 7 класс</vt:lpstr>
      <vt:lpstr>Презентация PowerPoint</vt:lpstr>
      <vt:lpstr>Требования (умения) – физика – 7 класс (углубленный)</vt:lpstr>
      <vt:lpstr>Презентация PowerPoint</vt:lpstr>
      <vt:lpstr>Требования (умения) – физика – 8 класс (часть 1)</vt:lpstr>
      <vt:lpstr>Требования (умения) – физика – 8 класс (часть 2)</vt:lpstr>
      <vt:lpstr>Презентация PowerPoint</vt:lpstr>
      <vt:lpstr>Требования (умения) – физика – 8 класс (углубленный)</vt:lpstr>
      <vt:lpstr>Презентация PowerPoint</vt:lpstr>
      <vt:lpstr>Требования (умения) – физика – 10 класс</vt:lpstr>
      <vt:lpstr>Распределение первичных баллов, 7 класс</vt:lpstr>
      <vt:lpstr>Распределение первичных баллов, 7 класс (углубленное изучение)</vt:lpstr>
      <vt:lpstr>Распределение первичных баллов, 8 класс</vt:lpstr>
      <vt:lpstr>Распределение первичных баллов, 8 класс (углубленное изучение)</vt:lpstr>
      <vt:lpstr>Распределение первичных баллов, 10 класс</vt:lpstr>
      <vt:lpstr>Статистика по отметкам, 7 класс</vt:lpstr>
      <vt:lpstr>Статистика по отметкам, 7 класс (углубленное изучение)</vt:lpstr>
      <vt:lpstr>Статистика по отметкам, 8 класс</vt:lpstr>
      <vt:lpstr>Статистика по отметкам, 8 класс (углубленное изучение)</vt:lpstr>
      <vt:lpstr>Статистика по отметкам, 10 класс</vt:lpstr>
      <vt:lpstr>Достижение планируемых результатов, 7 класс</vt:lpstr>
      <vt:lpstr>Достижение планируемых результатов, 7 класс (углубленное изучение)</vt:lpstr>
      <vt:lpstr>Достижение планируемых результатов, 8 класс</vt:lpstr>
      <vt:lpstr>Достижение планируемых результатов, 8 класс (углубленное изучение)</vt:lpstr>
      <vt:lpstr>Достижение планируемых результатов, 10 класс</vt:lpstr>
      <vt:lpstr>Сравнение отметок с отметками по журналу, 7 класс</vt:lpstr>
      <vt:lpstr>Сравнение отметок с отметками по журналу, 7 класс (углуб.)</vt:lpstr>
      <vt:lpstr>Сравнение отметок с отметками по журналу, 8 класс</vt:lpstr>
      <vt:lpstr>Сравнение отметок с отметками по журналу, 8 класс (углуб.)</vt:lpstr>
      <vt:lpstr>Сравнение отметок с отметками по журналу, 10 класс</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Новожеева Елена</dc:creator>
  <cp:lastModifiedBy>Ирина А. Карташова</cp:lastModifiedBy>
  <cp:revision>691</cp:revision>
  <cp:lastPrinted>2025-06-19T07:10:59Z</cp:lastPrinted>
  <dcterms:created xsi:type="dcterms:W3CDTF">2022-06-03T19:16:13Z</dcterms:created>
  <dcterms:modified xsi:type="dcterms:W3CDTF">2026-07-08T23:06:34Z</dcterms:modified>
</cp:coreProperties>
</file>